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0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1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0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1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2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24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6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2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2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3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5" r:id="rId2"/>
    <p:sldMasterId id="2147483662" r:id="rId3"/>
    <p:sldMasterId id="2147483665" r:id="rId4"/>
    <p:sldMasterId id="2147483668" r:id="rId5"/>
    <p:sldMasterId id="2147483671" r:id="rId6"/>
    <p:sldMasterId id="2147483674" r:id="rId7"/>
    <p:sldMasterId id="2147483677" r:id="rId8"/>
    <p:sldMasterId id="2147483680" r:id="rId9"/>
    <p:sldMasterId id="2147483687" r:id="rId10"/>
    <p:sldMasterId id="2147483694" r:id="rId11"/>
    <p:sldMasterId id="2147483697" r:id="rId12"/>
    <p:sldMasterId id="2147483700" r:id="rId13"/>
    <p:sldMasterId id="2147483703" r:id="rId14"/>
    <p:sldMasterId id="2147483710" r:id="rId15"/>
    <p:sldMasterId id="2147483717" r:id="rId16"/>
    <p:sldMasterId id="2147483720" r:id="rId17"/>
    <p:sldMasterId id="2147483727" r:id="rId18"/>
    <p:sldMasterId id="2147483734" r:id="rId19"/>
    <p:sldMasterId id="2147483741" r:id="rId20"/>
    <p:sldMasterId id="2147483748" r:id="rId21"/>
    <p:sldMasterId id="2147483751" r:id="rId22"/>
    <p:sldMasterId id="2147483757" r:id="rId23"/>
    <p:sldMasterId id="2147483761" r:id="rId24"/>
    <p:sldMasterId id="2147483764" r:id="rId25"/>
    <p:sldMasterId id="2147483768" r:id="rId26"/>
    <p:sldMasterId id="2147483771" r:id="rId27"/>
    <p:sldMasterId id="2147483774" r:id="rId28"/>
    <p:sldMasterId id="2147483781" r:id="rId29"/>
    <p:sldMasterId id="2147483788" r:id="rId30"/>
    <p:sldMasterId id="2147483791" r:id="rId31"/>
  </p:sldMasterIdLst>
  <p:notesMasterIdLst>
    <p:notesMasterId r:id="rId62"/>
  </p:notesMasterIdLst>
  <p:handoutMasterIdLst>
    <p:handoutMasterId r:id="rId63"/>
  </p:handoutMasterIdLst>
  <p:sldIdLst>
    <p:sldId id="256" r:id="rId32"/>
    <p:sldId id="366" r:id="rId33"/>
    <p:sldId id="391" r:id="rId34"/>
    <p:sldId id="389" r:id="rId35"/>
    <p:sldId id="394" r:id="rId36"/>
    <p:sldId id="375" r:id="rId37"/>
    <p:sldId id="376" r:id="rId38"/>
    <p:sldId id="377" r:id="rId39"/>
    <p:sldId id="396" r:id="rId40"/>
    <p:sldId id="392" r:id="rId41"/>
    <p:sldId id="393" r:id="rId42"/>
    <p:sldId id="395" r:id="rId43"/>
    <p:sldId id="388" r:id="rId44"/>
    <p:sldId id="378" r:id="rId45"/>
    <p:sldId id="380" r:id="rId46"/>
    <p:sldId id="368" r:id="rId47"/>
    <p:sldId id="369" r:id="rId48"/>
    <p:sldId id="387" r:id="rId49"/>
    <p:sldId id="386" r:id="rId50"/>
    <p:sldId id="371" r:id="rId51"/>
    <p:sldId id="381" r:id="rId52"/>
    <p:sldId id="382" r:id="rId53"/>
    <p:sldId id="398" r:id="rId54"/>
    <p:sldId id="399" r:id="rId55"/>
    <p:sldId id="383" r:id="rId56"/>
    <p:sldId id="384" r:id="rId57"/>
    <p:sldId id="385" r:id="rId58"/>
    <p:sldId id="397" r:id="rId59"/>
    <p:sldId id="337" r:id="rId60"/>
    <p:sldId id="338" r:id="rId6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9" autoAdjust="0"/>
    <p:restoredTop sz="94683" autoAdjust="0"/>
  </p:normalViewPr>
  <p:slideViewPr>
    <p:cSldViewPr snapToGrid="0">
      <p:cViewPr varScale="1">
        <p:scale>
          <a:sx n="107" d="100"/>
          <a:sy n="107" d="100"/>
        </p:scale>
        <p:origin x="-17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slide" Target="slides/slide24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slide" Target="slides/slide22.xml"/><Relationship Id="rId58" Type="http://schemas.openxmlformats.org/officeDocument/2006/relationships/slide" Target="slides/slide27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slide" Target="slides/slide26.xml"/><Relationship Id="rId61" Type="http://schemas.openxmlformats.org/officeDocument/2006/relationships/slide" Target="slides/slide3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3.xml"/><Relationship Id="rId52" Type="http://schemas.openxmlformats.org/officeDocument/2006/relationships/slide" Target="slides/slide21.xml"/><Relationship Id="rId60" Type="http://schemas.openxmlformats.org/officeDocument/2006/relationships/slide" Target="slides/slide29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slide" Target="slides/slide25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59" Type="http://schemas.openxmlformats.org/officeDocument/2006/relationships/slide" Target="slides/slide28.xml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0.xml"/><Relationship Id="rId54" Type="http://schemas.openxmlformats.org/officeDocument/2006/relationships/slide" Target="slides/slide2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T_chart!$A$18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5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T_chart!$B$17:$D$17</c:f>
              <c:strCache>
                <c:ptCount val="3"/>
                <c:pt idx="0">
                  <c:v>Noc divadel</c:v>
                </c:pt>
                <c:pt idx="1">
                  <c:v>Běžná představení</c:v>
                </c:pt>
                <c:pt idx="2">
                  <c:v>Populace ČR</c:v>
                </c:pt>
              </c:strCache>
            </c:strRef>
          </c:cat>
          <c:val>
            <c:numRef>
              <c:f>T_chart!$B$18:$D$18</c:f>
              <c:numCache>
                <c:formatCode>0%</c:formatCode>
                <c:ptCount val="3"/>
                <c:pt idx="0">
                  <c:v>0.64591078066914498</c:v>
                </c:pt>
                <c:pt idx="1">
                  <c:v>0.69216241737488193</c:v>
                </c:pt>
                <c:pt idx="2">
                  <c:v>0.51459688364178435</c:v>
                </c:pt>
              </c:numCache>
            </c:numRef>
          </c:val>
        </c:ser>
        <c:ser>
          <c:idx val="1"/>
          <c:order val="1"/>
          <c:tx>
            <c:strRef>
              <c:f>T_chart!$A$19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T_chart!$B$17:$D$17</c:f>
              <c:strCache>
                <c:ptCount val="3"/>
                <c:pt idx="0">
                  <c:v>Noc divadel</c:v>
                </c:pt>
                <c:pt idx="1">
                  <c:v>Běžná představení</c:v>
                </c:pt>
                <c:pt idx="2">
                  <c:v>Populace ČR</c:v>
                </c:pt>
              </c:strCache>
            </c:strRef>
          </c:cat>
          <c:val>
            <c:numRef>
              <c:f>T_chart!$B$19:$D$19</c:f>
              <c:numCache>
                <c:formatCode>0%</c:formatCode>
                <c:ptCount val="3"/>
                <c:pt idx="0">
                  <c:v>0.35408921933085502</c:v>
                </c:pt>
                <c:pt idx="1">
                  <c:v>0.30783758262511801</c:v>
                </c:pt>
                <c:pt idx="2">
                  <c:v>0.4854031163582157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47559424"/>
        <c:axId val="47560960"/>
      </c:barChart>
      <c:catAx>
        <c:axId val="475594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/>
            </a:pPr>
            <a:endParaRPr lang="cs-CZ"/>
          </a:p>
        </c:txPr>
        <c:crossAx val="47560960"/>
        <c:crosses val="autoZero"/>
        <c:auto val="1"/>
        <c:lblAlgn val="ctr"/>
        <c:lblOffset val="100"/>
        <c:noMultiLvlLbl val="0"/>
      </c:catAx>
      <c:valAx>
        <c:axId val="4756096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47559424"/>
        <c:crosses val="max"/>
        <c:crossBetween val="between"/>
        <c:minorUnit val="4.0000000000000022E-2"/>
      </c:valAx>
      <c:spPr>
        <a:noFill/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800">
                <a:solidFill>
                  <a:schemeClr val="accent5">
                    <a:lumMod val="60000"/>
                    <a:lumOff val="40000"/>
                  </a:schemeClr>
                </a:solidFill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cs-CZ"/>
          </a:p>
        </c:txPr>
      </c:legendEntry>
      <c:layout>
        <c:manualLayout>
          <c:xMode val="edge"/>
          <c:yMode val="edge"/>
          <c:x val="0.25861906250888317"/>
          <c:y val="2.4267825067835258E-2"/>
          <c:w val="0.66727839525474475"/>
          <c:h val="0.1281815691919642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T_chart!$A$21</c:f>
              <c:strCache>
                <c:ptCount val="1"/>
                <c:pt idx="0">
                  <c:v>Fandové divadla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T_chart!$B$21:$C$21</c:f>
              <c:numCache>
                <c:formatCode>0%</c:formatCode>
                <c:ptCount val="2"/>
                <c:pt idx="0">
                  <c:v>0.4536290322580645</c:v>
                </c:pt>
                <c:pt idx="1">
                  <c:v>0.52198316183348925</c:v>
                </c:pt>
              </c:numCache>
            </c:numRef>
          </c:val>
        </c:ser>
        <c:ser>
          <c:idx val="1"/>
          <c:order val="1"/>
          <c:tx>
            <c:strRef>
              <c:f>T_chart!$A$22</c:f>
              <c:strCache>
                <c:ptCount val="1"/>
                <c:pt idx="0">
                  <c:v>Loajální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2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T_chart!$B$22:$C$22</c:f>
              <c:numCache>
                <c:formatCode>0%</c:formatCode>
                <c:ptCount val="2"/>
                <c:pt idx="0">
                  <c:v>0.15826612903225806</c:v>
                </c:pt>
                <c:pt idx="1">
                  <c:v>0.13470533208606175</c:v>
                </c:pt>
              </c:numCache>
            </c:numRef>
          </c:val>
        </c:ser>
        <c:ser>
          <c:idx val="2"/>
          <c:order val="2"/>
          <c:tx>
            <c:strRef>
              <c:f>T_chart!$A$23</c:f>
              <c:strCache>
                <c:ptCount val="1"/>
                <c:pt idx="0">
                  <c:v>Příchozí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3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T_chart!$B$23:$C$23</c:f>
              <c:numCache>
                <c:formatCode>0%</c:formatCode>
                <c:ptCount val="2"/>
                <c:pt idx="0">
                  <c:v>0.26915322580645162</c:v>
                </c:pt>
                <c:pt idx="1">
                  <c:v>0.21421889616463985</c:v>
                </c:pt>
              </c:numCache>
            </c:numRef>
          </c:val>
        </c:ser>
        <c:ser>
          <c:idx val="3"/>
          <c:order val="3"/>
          <c:tx>
            <c:strRef>
              <c:f>T_chart!$A$24</c:f>
              <c:strCache>
                <c:ptCount val="1"/>
                <c:pt idx="0">
                  <c:v>Občasní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T_chart!$B$24:$C$24</c:f>
              <c:numCache>
                <c:formatCode>0%</c:formatCode>
                <c:ptCount val="2"/>
                <c:pt idx="0">
                  <c:v>0.11895161290322581</c:v>
                </c:pt>
                <c:pt idx="1">
                  <c:v>0.12909260991580918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42072192"/>
        <c:axId val="242094464"/>
      </c:barChart>
      <c:catAx>
        <c:axId val="242072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/>
            </a:pPr>
            <a:endParaRPr lang="cs-CZ"/>
          </a:p>
        </c:txPr>
        <c:crossAx val="242094464"/>
        <c:crosses val="autoZero"/>
        <c:auto val="1"/>
        <c:lblAlgn val="ctr"/>
        <c:lblOffset val="100"/>
        <c:noMultiLvlLbl val="0"/>
      </c:catAx>
      <c:valAx>
        <c:axId val="242094464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242072192"/>
        <c:crosses val="max"/>
        <c:crossBetween val="between"/>
        <c:minorUnit val="4.0000000000000022E-2"/>
      </c:valAx>
      <c:spPr>
        <a:noFill/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>
                <a:solidFill>
                  <a:schemeClr val="accent6"/>
                </a:solidFill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accent2"/>
                </a:solidFill>
              </a:defRPr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chemeClr val="accent3"/>
                </a:solidFill>
              </a:defRPr>
            </a:pPr>
            <a:endParaRPr lang="cs-CZ"/>
          </a:p>
        </c:txPr>
      </c:legendEntry>
      <c:legendEntry>
        <c:idx val="3"/>
        <c:txPr>
          <a:bodyPr/>
          <a:lstStyle/>
          <a:p>
            <a:pPr>
              <a:defRPr sz="1400">
                <a:solidFill>
                  <a:schemeClr val="accent5"/>
                </a:solidFill>
              </a:defRPr>
            </a:pPr>
            <a:endParaRPr lang="cs-CZ"/>
          </a:p>
        </c:txPr>
      </c:legendEntry>
      <c:layout>
        <c:manualLayout>
          <c:xMode val="edge"/>
          <c:yMode val="edge"/>
          <c:x val="0.19974315484932617"/>
          <c:y val="5.7576117785250763E-2"/>
          <c:w val="0.78100293420001199"/>
          <c:h val="9.3009025106950263E-2"/>
        </c:manualLayout>
      </c:layout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T_chart!$A$21</c:f>
              <c:strCache>
                <c:ptCount val="1"/>
                <c:pt idx="0">
                  <c:v>Nadšen/a</c:v>
                </c:pt>
              </c:strCache>
            </c:strRef>
          </c:tx>
          <c:spPr>
            <a:solidFill>
              <a:srgbClr val="16A085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T_chart!$B$21:$C$21</c:f>
              <c:numCache>
                <c:formatCode>0%</c:formatCode>
                <c:ptCount val="2"/>
                <c:pt idx="0">
                  <c:v>0.43509127789046653</c:v>
                </c:pt>
                <c:pt idx="1">
                  <c:v>0.4028846153846154</c:v>
                </c:pt>
              </c:numCache>
            </c:numRef>
          </c:val>
        </c:ser>
        <c:ser>
          <c:idx val="1"/>
          <c:order val="1"/>
          <c:tx>
            <c:strRef>
              <c:f>T_chart!$A$22</c:f>
              <c:strCache>
                <c:ptCount val="1"/>
                <c:pt idx="0">
                  <c:v>Spokojen/a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T_chart!$B$22:$C$22</c:f>
              <c:numCache>
                <c:formatCode>0%</c:formatCode>
                <c:ptCount val="2"/>
                <c:pt idx="0">
                  <c:v>0.47160243407707908</c:v>
                </c:pt>
                <c:pt idx="1">
                  <c:v>0.44903846153846155</c:v>
                </c:pt>
              </c:numCache>
            </c:numRef>
          </c:val>
        </c:ser>
        <c:ser>
          <c:idx val="2"/>
          <c:order val="2"/>
          <c:tx>
            <c:strRef>
              <c:f>T_chart!$A$23</c:f>
              <c:strCache>
                <c:ptCount val="1"/>
                <c:pt idx="0">
                  <c:v>Spíše spokojen/a</c:v>
                </c:pt>
              </c:strCache>
            </c:strRef>
          </c:tx>
          <c:spPr>
            <a:solidFill>
              <a:srgbClr val="F0B27A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T_chart!$B$23:$C$23</c:f>
              <c:numCache>
                <c:formatCode>0%</c:formatCode>
                <c:ptCount val="2"/>
                <c:pt idx="0">
                  <c:v>6.5922920892494935E-2</c:v>
                </c:pt>
                <c:pt idx="1">
                  <c:v>0.11153846153846154</c:v>
                </c:pt>
              </c:numCache>
            </c:numRef>
          </c:val>
        </c:ser>
        <c:ser>
          <c:idx val="3"/>
          <c:order val="3"/>
          <c:tx>
            <c:strRef>
              <c:f>T_chart!$A$24</c:f>
              <c:strCache>
                <c:ptCount val="1"/>
                <c:pt idx="0">
                  <c:v>Spíše zklamán/a</c:v>
                </c:pt>
              </c:strCache>
            </c:strRef>
          </c:tx>
          <c:spPr>
            <a:solidFill>
              <a:srgbClr val="F1948A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5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T_chart!$B$24:$C$24</c:f>
              <c:numCache>
                <c:formatCode>0%</c:formatCode>
                <c:ptCount val="2"/>
                <c:pt idx="0">
                  <c:v>2.7383367139959432E-2</c:v>
                </c:pt>
                <c:pt idx="1">
                  <c:v>3.1730769230769229E-2</c:v>
                </c:pt>
              </c:numCache>
            </c:numRef>
          </c:val>
        </c:ser>
        <c:ser>
          <c:idx val="4"/>
          <c:order val="4"/>
          <c:tx>
            <c:strRef>
              <c:f>T_chart!$A$25</c:f>
              <c:strCache>
                <c:ptCount val="1"/>
                <c:pt idx="0">
                  <c:v>Zklamán/a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T_chart!$B$25:$C$25</c:f>
              <c:numCache>
                <c:formatCode>0%</c:formatCode>
                <c:ptCount val="2"/>
                <c:pt idx="0">
                  <c:v>0</c:v>
                </c:pt>
                <c:pt idx="1">
                  <c:v>4.807692307692308E-3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41018752"/>
        <c:axId val="241020288"/>
      </c:barChart>
      <c:catAx>
        <c:axId val="2410187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/>
            </a:pPr>
            <a:endParaRPr lang="cs-CZ"/>
          </a:p>
        </c:txPr>
        <c:crossAx val="241020288"/>
        <c:crosses val="autoZero"/>
        <c:auto val="1"/>
        <c:lblAlgn val="ctr"/>
        <c:lblOffset val="100"/>
        <c:noMultiLvlLbl val="0"/>
      </c:catAx>
      <c:valAx>
        <c:axId val="241020288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241018752"/>
        <c:crosses val="max"/>
        <c:crossBetween val="between"/>
        <c:minorUnit val="4.0000000000000022E-2"/>
      </c:valAx>
      <c:spPr>
        <a:noFill/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>
                <a:solidFill>
                  <a:schemeClr val="accent1"/>
                </a:solidFill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chemeClr val="accent4">
                    <a:lumMod val="60000"/>
                    <a:lumOff val="40000"/>
                  </a:schemeClr>
                </a:solidFill>
              </a:defRPr>
            </a:pPr>
            <a:endParaRPr lang="cs-CZ"/>
          </a:p>
        </c:txPr>
      </c:legendEntry>
      <c:legendEntry>
        <c:idx val="3"/>
        <c:txPr>
          <a:bodyPr/>
          <a:lstStyle/>
          <a:p>
            <a:pPr>
              <a:defRPr sz="1400">
                <a:solidFill>
                  <a:schemeClr val="accent5">
                    <a:lumMod val="60000"/>
                    <a:lumOff val="40000"/>
                  </a:schemeClr>
                </a:solidFill>
              </a:defRPr>
            </a:pPr>
            <a:endParaRPr lang="cs-CZ"/>
          </a:p>
        </c:txPr>
      </c:legendEntry>
      <c:legendEntry>
        <c:idx val="4"/>
        <c:txPr>
          <a:bodyPr/>
          <a:lstStyle/>
          <a:p>
            <a:pPr>
              <a:defRPr sz="1400">
                <a:solidFill>
                  <a:schemeClr val="accent5"/>
                </a:solidFill>
              </a:defRPr>
            </a:pPr>
            <a:endParaRPr lang="cs-CZ"/>
          </a:p>
        </c:txPr>
      </c:legendEntry>
      <c:layout>
        <c:manualLayout>
          <c:xMode val="edge"/>
          <c:yMode val="edge"/>
          <c:x val="0.17407127358177704"/>
          <c:y val="4.1343451269407305E-2"/>
          <c:w val="0.80086592064078632"/>
          <c:h val="8.3206795224273239E-2"/>
        </c:manualLayout>
      </c:layout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32597796650713"/>
          <c:y val="5.2249318203441864E-2"/>
          <c:w val="0.58775046715258483"/>
          <c:h val="0.911161365948599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bar_chart!$C$19</c:f>
              <c:strCache>
                <c:ptCount val="1"/>
                <c:pt idx="0">
                  <c:v>Nadšen/a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bar_chart!$B$20:$B$30</c:f>
              <c:strCache>
                <c:ptCount val="11"/>
                <c:pt idx="0">
                  <c:v>Noc divadel</c:v>
                </c:pt>
                <c:pt idx="1">
                  <c:v>Běžná představení</c:v>
                </c:pt>
                <c:pt idx="3">
                  <c:v>Noc divadel</c:v>
                </c:pt>
                <c:pt idx="4">
                  <c:v>Běžná představení</c:v>
                </c:pt>
                <c:pt idx="6">
                  <c:v>Noc divadel</c:v>
                </c:pt>
                <c:pt idx="7">
                  <c:v>Běžná představení</c:v>
                </c:pt>
                <c:pt idx="9">
                  <c:v>Noc divadel</c:v>
                </c:pt>
                <c:pt idx="10">
                  <c:v>Běžná představení</c:v>
                </c:pt>
              </c:strCache>
            </c:strRef>
          </c:cat>
          <c:val>
            <c:numRef>
              <c:f>bar_chart!$C$20:$C$30</c:f>
              <c:numCache>
                <c:formatCode>0%</c:formatCode>
                <c:ptCount val="11"/>
                <c:pt idx="0">
                  <c:v>0.43312101910828027</c:v>
                </c:pt>
                <c:pt idx="1">
                  <c:v>0.44472361809045224</c:v>
                </c:pt>
                <c:pt idx="3">
                  <c:v>0.44444444444444442</c:v>
                </c:pt>
                <c:pt idx="4">
                  <c:v>0.41052631578947368</c:v>
                </c:pt>
                <c:pt idx="6">
                  <c:v>0.40526315789473683</c:v>
                </c:pt>
                <c:pt idx="7">
                  <c:v>0.31521739130434784</c:v>
                </c:pt>
                <c:pt idx="9">
                  <c:v>0.45251396648044695</c:v>
                </c:pt>
                <c:pt idx="10">
                  <c:v>0.39411764705882352</c:v>
                </c:pt>
              </c:numCache>
            </c:numRef>
          </c:val>
        </c:ser>
        <c:ser>
          <c:idx val="2"/>
          <c:order val="1"/>
          <c:tx>
            <c:strRef>
              <c:f>bar_chart!$D$19</c:f>
              <c:strCache>
                <c:ptCount val="1"/>
                <c:pt idx="0">
                  <c:v>Spokojen/a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2"/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2"/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2"/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2"/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bar_chart!$B$20:$B$30</c:f>
              <c:strCache>
                <c:ptCount val="11"/>
                <c:pt idx="0">
                  <c:v>Noc divadel</c:v>
                </c:pt>
                <c:pt idx="1">
                  <c:v>Běžná představení</c:v>
                </c:pt>
                <c:pt idx="3">
                  <c:v>Noc divadel</c:v>
                </c:pt>
                <c:pt idx="4">
                  <c:v>Běžná představení</c:v>
                </c:pt>
                <c:pt idx="6">
                  <c:v>Noc divadel</c:v>
                </c:pt>
                <c:pt idx="7">
                  <c:v>Běžná představení</c:v>
                </c:pt>
                <c:pt idx="9">
                  <c:v>Noc divadel</c:v>
                </c:pt>
                <c:pt idx="10">
                  <c:v>Běžná představení</c:v>
                </c:pt>
              </c:strCache>
            </c:strRef>
          </c:cat>
          <c:val>
            <c:numRef>
              <c:f>bar_chart!$D$20:$D$30</c:f>
              <c:numCache>
                <c:formatCode>0%</c:formatCode>
                <c:ptCount val="11"/>
                <c:pt idx="0">
                  <c:v>0.49044585987261147</c:v>
                </c:pt>
                <c:pt idx="1">
                  <c:v>0.4120603015075377</c:v>
                </c:pt>
                <c:pt idx="3">
                  <c:v>0.47222222222222221</c:v>
                </c:pt>
                <c:pt idx="4">
                  <c:v>0.45614035087719296</c:v>
                </c:pt>
                <c:pt idx="6">
                  <c:v>0.47894736842105262</c:v>
                </c:pt>
                <c:pt idx="7">
                  <c:v>0.5</c:v>
                </c:pt>
                <c:pt idx="9">
                  <c:v>0.43016759776536312</c:v>
                </c:pt>
                <c:pt idx="10">
                  <c:v>0.46470588235294119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42487296"/>
        <c:axId val="242489216"/>
      </c:barChart>
      <c:catAx>
        <c:axId val="242487296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200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r>
                  <a:rPr lang="cs-CZ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Návštěvníci</a:t>
                </a:r>
                <a:endParaRPr lang="cs-CZ" sz="20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2.1193725421106511E-3"/>
              <c:y val="0.31486201293032201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242489216"/>
        <c:crosses val="autoZero"/>
        <c:auto val="1"/>
        <c:lblAlgn val="ctr"/>
        <c:lblOffset val="100"/>
        <c:noMultiLvlLbl val="0"/>
      </c:catAx>
      <c:valAx>
        <c:axId val="24248921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242487296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pPr>
            <a:endParaRPr lang="cs-CZ"/>
          </a:p>
        </c:txPr>
      </c:legendEntry>
      <c:layout>
        <c:manualLayout>
          <c:xMode val="edge"/>
          <c:yMode val="edge"/>
          <c:x val="0.82216737872100809"/>
          <c:y val="0.22781660547617993"/>
          <c:w val="0.14606442045703694"/>
          <c:h val="0.18165746287246848"/>
        </c:manualLayout>
      </c:layout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628721048858065"/>
          <c:y val="0.13104622027934748"/>
          <c:w val="0.55188366797110655"/>
          <c:h val="0.8317163343640047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T_chart!$A$4:$A$10</c:f>
              <c:strCache>
                <c:ptCount val="7"/>
                <c:pt idx="0">
                  <c:v>Líbila se mi myšlenka divadelní noci</c:v>
                </c:pt>
                <c:pt idx="1">
                  <c:v>Doprovodný program</c:v>
                </c:pt>
                <c:pt idx="2">
                  <c:v>Mám toto divadlo rád/a</c:v>
                </c:pt>
                <c:pt idx="3">
                  <c:v>Zajímavé předsatvení</c:v>
                </c:pt>
                <c:pt idx="4">
                  <c:v>Akce byla za výhodnou cenu</c:v>
                </c:pt>
                <c:pt idx="5">
                  <c:v>Mám toto divadlo blízko</c:v>
                </c:pt>
                <c:pt idx="6">
                  <c:v>Jiný důvod</c:v>
                </c:pt>
              </c:strCache>
            </c:strRef>
          </c:cat>
          <c:val>
            <c:numRef>
              <c:f>T_chart!$B$4:$B$10</c:f>
              <c:numCache>
                <c:formatCode>0%</c:formatCode>
                <c:ptCount val="7"/>
                <c:pt idx="0">
                  <c:v>0.60155490767735664</c:v>
                </c:pt>
                <c:pt idx="1">
                  <c:v>0.4480077745383868</c:v>
                </c:pt>
                <c:pt idx="2">
                  <c:v>0.42565597667638483</c:v>
                </c:pt>
                <c:pt idx="3">
                  <c:v>0.26336248785228378</c:v>
                </c:pt>
                <c:pt idx="4">
                  <c:v>0.11273080660835763</c:v>
                </c:pt>
                <c:pt idx="5">
                  <c:v>9.1350826044703598E-2</c:v>
                </c:pt>
                <c:pt idx="6">
                  <c:v>0.11078717201166181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42582656"/>
        <c:axId val="242585600"/>
      </c:barChart>
      <c:catAx>
        <c:axId val="2425826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/>
            </a:pPr>
            <a:endParaRPr lang="cs-CZ"/>
          </a:p>
        </c:txPr>
        <c:crossAx val="242585600"/>
        <c:crosses val="autoZero"/>
        <c:auto val="1"/>
        <c:lblAlgn val="ctr"/>
        <c:lblOffset val="100"/>
        <c:noMultiLvlLbl val="0"/>
      </c:catAx>
      <c:valAx>
        <c:axId val="2425856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42582656"/>
        <c:crosses val="max"/>
        <c:crossBetween val="between"/>
        <c:minorUnit val="4.000000000000002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628721048858065"/>
          <c:y val="0.13104622027934748"/>
          <c:w val="0.55188366797110655"/>
          <c:h val="0.831716334364004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T_chart!$D$3</c:f>
              <c:strCache>
                <c:ptCount val="1"/>
                <c:pt idx="0">
                  <c:v>Nadšený (N=423)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accent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T_chart!$A$4:$A$10</c:f>
              <c:strCache>
                <c:ptCount val="7"/>
                <c:pt idx="0">
                  <c:v>Líbila se mi myšlenka divadelní noci</c:v>
                </c:pt>
                <c:pt idx="1">
                  <c:v>Doprovodný program</c:v>
                </c:pt>
                <c:pt idx="2">
                  <c:v>Mám toto divadlo rád/a</c:v>
                </c:pt>
                <c:pt idx="3">
                  <c:v>Zajímavé předsatvení</c:v>
                </c:pt>
                <c:pt idx="4">
                  <c:v>Akce byla za výhodnou cenu</c:v>
                </c:pt>
                <c:pt idx="5">
                  <c:v>Mám toto divadlo blízko</c:v>
                </c:pt>
                <c:pt idx="6">
                  <c:v>Jiný důvod</c:v>
                </c:pt>
              </c:strCache>
            </c:strRef>
          </c:cat>
          <c:val>
            <c:numRef>
              <c:f>T_chart!$D$4:$D$10</c:f>
              <c:numCache>
                <c:formatCode>0%</c:formatCode>
                <c:ptCount val="7"/>
                <c:pt idx="0">
                  <c:v>0.64302600472813243</c:v>
                </c:pt>
                <c:pt idx="1">
                  <c:v>0.47990543735224589</c:v>
                </c:pt>
                <c:pt idx="2">
                  <c:v>0.49172576832151299</c:v>
                </c:pt>
                <c:pt idx="3">
                  <c:v>0.35224586288416077</c:v>
                </c:pt>
                <c:pt idx="4">
                  <c:v>9.4562647754137114E-2</c:v>
                </c:pt>
                <c:pt idx="5">
                  <c:v>9.2198581560283682E-2</c:v>
                </c:pt>
                <c:pt idx="6">
                  <c:v>0.1276595744680851</c:v>
                </c:pt>
              </c:numCache>
            </c:numRef>
          </c:val>
        </c:ser>
        <c:ser>
          <c:idx val="1"/>
          <c:order val="1"/>
          <c:tx>
            <c:strRef>
              <c:f>T_chart!$E$3</c:f>
              <c:strCache>
                <c:ptCount val="1"/>
                <c:pt idx="0">
                  <c:v>Spokojený (N=455)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T_chart!$A$4:$A$10</c:f>
              <c:strCache>
                <c:ptCount val="7"/>
                <c:pt idx="0">
                  <c:v>Líbila se mi myšlenka divadelní noci</c:v>
                </c:pt>
                <c:pt idx="1">
                  <c:v>Doprovodný program</c:v>
                </c:pt>
                <c:pt idx="2">
                  <c:v>Mám toto divadlo rád/a</c:v>
                </c:pt>
                <c:pt idx="3">
                  <c:v>Zajímavé předsatvení</c:v>
                </c:pt>
                <c:pt idx="4">
                  <c:v>Akce byla za výhodnou cenu</c:v>
                </c:pt>
                <c:pt idx="5">
                  <c:v>Mám toto divadlo blízko</c:v>
                </c:pt>
                <c:pt idx="6">
                  <c:v>Jiný důvod</c:v>
                </c:pt>
              </c:strCache>
            </c:strRef>
          </c:cat>
          <c:val>
            <c:numRef>
              <c:f>T_chart!$E$4:$E$10</c:f>
              <c:numCache>
                <c:formatCode>0%</c:formatCode>
                <c:ptCount val="7"/>
                <c:pt idx="0">
                  <c:v>0.5956043956043956</c:v>
                </c:pt>
                <c:pt idx="1">
                  <c:v>0.43516483516483517</c:v>
                </c:pt>
                <c:pt idx="2">
                  <c:v>0.42857142857142855</c:v>
                </c:pt>
                <c:pt idx="3">
                  <c:v>0.2021978021978022</c:v>
                </c:pt>
                <c:pt idx="4">
                  <c:v>0.11648351648351649</c:v>
                </c:pt>
                <c:pt idx="5">
                  <c:v>9.6703296703296707E-2</c:v>
                </c:pt>
                <c:pt idx="6">
                  <c:v>9.4505494505494503E-2</c:v>
                </c:pt>
              </c:numCache>
            </c:numRef>
          </c:val>
        </c:ser>
        <c:ser>
          <c:idx val="2"/>
          <c:order val="2"/>
          <c:tx>
            <c:strRef>
              <c:f>T_chart!$F$3</c:f>
              <c:strCache>
                <c:ptCount val="1"/>
                <c:pt idx="0">
                  <c:v>Méně spokojený (N=89)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accent5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T_chart!$A$4:$A$10</c:f>
              <c:strCache>
                <c:ptCount val="7"/>
                <c:pt idx="0">
                  <c:v>Líbila se mi myšlenka divadelní noci</c:v>
                </c:pt>
                <c:pt idx="1">
                  <c:v>Doprovodný program</c:v>
                </c:pt>
                <c:pt idx="2">
                  <c:v>Mám toto divadlo rád/a</c:v>
                </c:pt>
                <c:pt idx="3">
                  <c:v>Zajímavé předsatvení</c:v>
                </c:pt>
                <c:pt idx="4">
                  <c:v>Akce byla za výhodnou cenu</c:v>
                </c:pt>
                <c:pt idx="5">
                  <c:v>Mám toto divadlo blízko</c:v>
                </c:pt>
                <c:pt idx="6">
                  <c:v>Jiný důvod</c:v>
                </c:pt>
              </c:strCache>
            </c:strRef>
          </c:cat>
          <c:val>
            <c:numRef>
              <c:f>T_chart!$F$4:$F$10</c:f>
              <c:numCache>
                <c:formatCode>0%</c:formatCode>
                <c:ptCount val="7"/>
                <c:pt idx="0">
                  <c:v>0.5617977528089888</c:v>
                </c:pt>
                <c:pt idx="1">
                  <c:v>0.4606741573033708</c:v>
                </c:pt>
                <c:pt idx="2">
                  <c:v>0.1797752808988764</c:v>
                </c:pt>
                <c:pt idx="3">
                  <c:v>0.1348314606741573</c:v>
                </c:pt>
                <c:pt idx="4">
                  <c:v>0.19101123595505617</c:v>
                </c:pt>
                <c:pt idx="5">
                  <c:v>6.741573033707865E-2</c:v>
                </c:pt>
                <c:pt idx="6">
                  <c:v>0.12359550561797752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42618368"/>
        <c:axId val="242619904"/>
      </c:barChart>
      <c:catAx>
        <c:axId val="2426183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/>
            </a:pPr>
            <a:endParaRPr lang="cs-CZ"/>
          </a:p>
        </c:txPr>
        <c:crossAx val="242619904"/>
        <c:crosses val="autoZero"/>
        <c:auto val="1"/>
        <c:lblAlgn val="ctr"/>
        <c:lblOffset val="100"/>
        <c:noMultiLvlLbl val="0"/>
      </c:catAx>
      <c:valAx>
        <c:axId val="2426199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42618368"/>
        <c:crosses val="max"/>
        <c:crossBetween val="between"/>
        <c:minorUnit val="4.0000000000000022E-2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063604865276315"/>
          <c:y val="0.59007302994659938"/>
          <c:w val="0.19208757750046587"/>
          <c:h val="0.21078317913795419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T_chart!$A$21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rgbClr val="16A085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T_chart!$B$21:$C$21</c:f>
              <c:numCache>
                <c:formatCode>0%</c:formatCode>
                <c:ptCount val="2"/>
                <c:pt idx="0">
                  <c:v>0.79520479520479526</c:v>
                </c:pt>
                <c:pt idx="1">
                  <c:v>0.68767908309455583</c:v>
                </c:pt>
              </c:numCache>
            </c:numRef>
          </c:val>
        </c:ser>
        <c:ser>
          <c:idx val="1"/>
          <c:order val="1"/>
          <c:tx>
            <c:strRef>
              <c:f>T_chart!$A$22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T_chart!$B$22:$C$22</c:f>
              <c:numCache>
                <c:formatCode>0%</c:formatCode>
                <c:ptCount val="2"/>
                <c:pt idx="0">
                  <c:v>0.1848151848151848</c:v>
                </c:pt>
                <c:pt idx="1">
                  <c:v>0.26743075453677173</c:v>
                </c:pt>
              </c:numCache>
            </c:numRef>
          </c:val>
        </c:ser>
        <c:ser>
          <c:idx val="2"/>
          <c:order val="2"/>
          <c:tx>
            <c:strRef>
              <c:f>T_chart!$A$23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5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T_chart!$B$23:$C$23</c:f>
              <c:numCache>
                <c:formatCode>0%</c:formatCode>
                <c:ptCount val="2"/>
                <c:pt idx="0">
                  <c:v>1.2987012987012988E-2</c:v>
                </c:pt>
                <c:pt idx="1">
                  <c:v>4.1069723018147083E-2</c:v>
                </c:pt>
              </c:numCache>
            </c:numRef>
          </c:val>
        </c:ser>
        <c:ser>
          <c:idx val="3"/>
          <c:order val="3"/>
          <c:tx>
            <c:strRef>
              <c:f>T_chart!$A$24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5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T_chart!$B$24:$C$24</c:f>
              <c:numCache>
                <c:formatCode>0%</c:formatCode>
                <c:ptCount val="2"/>
                <c:pt idx="0">
                  <c:v>6.993006993006993E-3</c:v>
                </c:pt>
                <c:pt idx="1">
                  <c:v>3.8204393505253103E-3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42679168"/>
        <c:axId val="242697344"/>
      </c:barChart>
      <c:catAx>
        <c:axId val="2426791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/>
            </a:pPr>
            <a:endParaRPr lang="cs-CZ"/>
          </a:p>
        </c:txPr>
        <c:crossAx val="242697344"/>
        <c:crosses val="autoZero"/>
        <c:auto val="1"/>
        <c:lblAlgn val="ctr"/>
        <c:lblOffset val="100"/>
        <c:noMultiLvlLbl val="0"/>
      </c:catAx>
      <c:valAx>
        <c:axId val="242697344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242679168"/>
        <c:crosses val="max"/>
        <c:crossBetween val="between"/>
        <c:minorUnit val="4.0000000000000022E-2"/>
      </c:valAx>
      <c:spPr>
        <a:noFill/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>
                <a:solidFill>
                  <a:schemeClr val="accent1"/>
                </a:solidFill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chemeClr val="accent5">
                    <a:lumMod val="60000"/>
                    <a:lumOff val="40000"/>
                  </a:schemeClr>
                </a:solidFill>
              </a:defRPr>
            </a:pPr>
            <a:endParaRPr lang="cs-CZ"/>
          </a:p>
        </c:txPr>
      </c:legendEntry>
      <c:legendEntry>
        <c:idx val="3"/>
        <c:txPr>
          <a:bodyPr/>
          <a:lstStyle/>
          <a:p>
            <a:pPr>
              <a:defRPr sz="1400">
                <a:solidFill>
                  <a:schemeClr val="accent5"/>
                </a:solidFill>
              </a:defRPr>
            </a:pPr>
            <a:endParaRPr lang="cs-CZ"/>
          </a:p>
        </c:txPr>
      </c:legendEntry>
      <c:layout>
        <c:manualLayout>
          <c:xMode val="edge"/>
          <c:yMode val="edge"/>
          <c:x val="0.17407127358177704"/>
          <c:y val="4.1343451269407305E-2"/>
          <c:w val="0.80086592064078632"/>
          <c:h val="8.3206795224273239E-2"/>
        </c:manualLayout>
      </c:layout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T_chart!$A$21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rgbClr val="16A085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T_chart!$B$21:$C$21</c:f>
              <c:numCache>
                <c:formatCode>0%</c:formatCode>
                <c:ptCount val="2"/>
                <c:pt idx="0">
                  <c:v>0.8139763779527559</c:v>
                </c:pt>
                <c:pt idx="1">
                  <c:v>0.79508970727101036</c:v>
                </c:pt>
              </c:numCache>
            </c:numRef>
          </c:val>
        </c:ser>
        <c:ser>
          <c:idx val="1"/>
          <c:order val="1"/>
          <c:tx>
            <c:strRef>
              <c:f>T_chart!$A$22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T_chart!$B$22:$C$22</c:f>
              <c:numCache>
                <c:formatCode>0%</c:formatCode>
                <c:ptCount val="2"/>
                <c:pt idx="0">
                  <c:v>0.15551181102362205</c:v>
                </c:pt>
                <c:pt idx="1">
                  <c:v>0.17563739376770537</c:v>
                </c:pt>
              </c:numCache>
            </c:numRef>
          </c:val>
        </c:ser>
        <c:ser>
          <c:idx val="2"/>
          <c:order val="2"/>
          <c:tx>
            <c:strRef>
              <c:f>T_chart!$A$23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5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T_chart!$B$23:$C$23</c:f>
              <c:numCache>
                <c:formatCode>0%</c:formatCode>
                <c:ptCount val="2"/>
                <c:pt idx="0">
                  <c:v>2.6574803149606301E-2</c:v>
                </c:pt>
                <c:pt idx="1">
                  <c:v>2.8328611898016998E-2</c:v>
                </c:pt>
              </c:numCache>
            </c:numRef>
          </c:val>
        </c:ser>
        <c:ser>
          <c:idx val="3"/>
          <c:order val="3"/>
          <c:tx>
            <c:strRef>
              <c:f>T_chart!$A$24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5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T_chart!$B$24:$C$24</c:f>
              <c:numCache>
                <c:formatCode>0%</c:formatCode>
                <c:ptCount val="2"/>
                <c:pt idx="0">
                  <c:v>3.937007874015748E-3</c:v>
                </c:pt>
                <c:pt idx="1">
                  <c:v>9.4428706326723328E-4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42807168"/>
        <c:axId val="242808704"/>
      </c:barChart>
      <c:catAx>
        <c:axId val="2428071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/>
            </a:pPr>
            <a:endParaRPr lang="cs-CZ"/>
          </a:p>
        </c:txPr>
        <c:crossAx val="242808704"/>
        <c:crosses val="autoZero"/>
        <c:auto val="1"/>
        <c:lblAlgn val="ctr"/>
        <c:lblOffset val="100"/>
        <c:noMultiLvlLbl val="0"/>
      </c:catAx>
      <c:valAx>
        <c:axId val="242808704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242807168"/>
        <c:crosses val="max"/>
        <c:crossBetween val="between"/>
        <c:minorUnit val="4.0000000000000022E-2"/>
      </c:valAx>
      <c:spPr>
        <a:noFill/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>
                <a:solidFill>
                  <a:schemeClr val="accent1"/>
                </a:solidFill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chemeClr val="accent5">
                    <a:lumMod val="60000"/>
                    <a:lumOff val="40000"/>
                  </a:schemeClr>
                </a:solidFill>
              </a:defRPr>
            </a:pPr>
            <a:endParaRPr lang="cs-CZ"/>
          </a:p>
        </c:txPr>
      </c:legendEntry>
      <c:legendEntry>
        <c:idx val="3"/>
        <c:txPr>
          <a:bodyPr/>
          <a:lstStyle/>
          <a:p>
            <a:pPr>
              <a:defRPr sz="1400">
                <a:solidFill>
                  <a:schemeClr val="accent5"/>
                </a:solidFill>
              </a:defRPr>
            </a:pPr>
            <a:endParaRPr lang="cs-CZ"/>
          </a:p>
        </c:txPr>
      </c:legendEntry>
      <c:layout>
        <c:manualLayout>
          <c:xMode val="edge"/>
          <c:yMode val="edge"/>
          <c:x val="0.17407127358177704"/>
          <c:y val="4.1343451269407305E-2"/>
          <c:w val="0.80086592064078632"/>
          <c:h val="8.3206795224273239E-2"/>
        </c:manualLayout>
      </c:layout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32592814257307"/>
          <c:y val="5.2249401848866485E-2"/>
          <c:w val="0.58775046715258483"/>
          <c:h val="0.944424262345747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bar_chart!$B$19</c:f>
              <c:strCache>
                <c:ptCount val="1"/>
                <c:pt idx="0">
                  <c:v>Noc divadel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bar_chart!$A$20:$A$23</c:f>
              <c:strCache>
                <c:ptCount val="4"/>
                <c:pt idx="0">
                  <c:v>Pravidelní</c:v>
                </c:pt>
                <c:pt idx="1">
                  <c:v>Častí</c:v>
                </c:pt>
                <c:pt idx="2">
                  <c:v>Občasní</c:v>
                </c:pt>
                <c:pt idx="3">
                  <c:v>Noví</c:v>
                </c:pt>
              </c:strCache>
            </c:strRef>
          </c:cat>
          <c:val>
            <c:numRef>
              <c:f>bar_chart!$B$20:$B$23</c:f>
              <c:numCache>
                <c:formatCode>0%</c:formatCode>
                <c:ptCount val="4"/>
                <c:pt idx="0">
                  <c:v>0.84498480243161089</c:v>
                </c:pt>
                <c:pt idx="1">
                  <c:v>0.83103448275862069</c:v>
                </c:pt>
                <c:pt idx="2">
                  <c:v>0.75</c:v>
                </c:pt>
                <c:pt idx="3">
                  <c:v>0.78494623655913975</c:v>
                </c:pt>
              </c:numCache>
            </c:numRef>
          </c:val>
        </c:ser>
        <c:ser>
          <c:idx val="2"/>
          <c:order val="1"/>
          <c:tx>
            <c:strRef>
              <c:f>bar_chart!$C$19</c:f>
              <c:strCache>
                <c:ptCount val="1"/>
                <c:pt idx="0">
                  <c:v>Běžná představení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2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bar_chart!$A$20:$A$23</c:f>
              <c:strCache>
                <c:ptCount val="4"/>
                <c:pt idx="0">
                  <c:v>Pravidelní</c:v>
                </c:pt>
                <c:pt idx="1">
                  <c:v>Častí</c:v>
                </c:pt>
                <c:pt idx="2">
                  <c:v>Občasní</c:v>
                </c:pt>
                <c:pt idx="3">
                  <c:v>Noví</c:v>
                </c:pt>
              </c:strCache>
            </c:strRef>
          </c:cat>
          <c:val>
            <c:numRef>
              <c:f>bar_chart!$C$20:$C$23</c:f>
              <c:numCache>
                <c:formatCode>0%</c:formatCode>
                <c:ptCount val="4"/>
                <c:pt idx="0">
                  <c:v>0.92909535452322733</c:v>
                </c:pt>
                <c:pt idx="1">
                  <c:v>0.86805555555555558</c:v>
                </c:pt>
                <c:pt idx="2">
                  <c:v>0.63978494623655913</c:v>
                </c:pt>
                <c:pt idx="3">
                  <c:v>0.52325581395348841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2842240"/>
        <c:axId val="242856704"/>
      </c:barChart>
      <c:catAx>
        <c:axId val="242842240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200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r>
                  <a:rPr lang="cs-CZ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Návštěvníci</a:t>
                </a:r>
                <a:endParaRPr lang="cs-CZ" sz="20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2.6842759779840492E-2"/>
              <c:y val="0.322253841328543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42856704"/>
        <c:crosses val="autoZero"/>
        <c:auto val="1"/>
        <c:lblAlgn val="ctr"/>
        <c:lblOffset val="100"/>
        <c:noMultiLvlLbl val="0"/>
      </c:catAx>
      <c:valAx>
        <c:axId val="242856704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242842240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>
                <a:solidFill>
                  <a:schemeClr val="accent6"/>
                </a:solidFill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cs-CZ"/>
          </a:p>
        </c:txPr>
      </c:legendEntry>
      <c:layout>
        <c:manualLayout>
          <c:xMode val="edge"/>
          <c:yMode val="edge"/>
          <c:x val="0.77545589201140486"/>
          <c:y val="5.4540382895300304E-2"/>
          <c:w val="0.20283437941282464"/>
          <c:h val="0.15247242349755044"/>
        </c:manualLayout>
      </c:layout>
      <c:overlay val="0"/>
      <c:txPr>
        <a:bodyPr/>
        <a:lstStyle/>
        <a:p>
          <a:pPr>
            <a:defRPr sz="18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T_chart!$A$21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rgbClr val="16A085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T_chart!$B$21:$C$21</c:f>
              <c:numCache>
                <c:formatCode>0%</c:formatCode>
                <c:ptCount val="2"/>
                <c:pt idx="0">
                  <c:v>0.49802761341222879</c:v>
                </c:pt>
                <c:pt idx="1">
                  <c:v>0.20576923076923076</c:v>
                </c:pt>
              </c:numCache>
            </c:numRef>
          </c:val>
        </c:ser>
        <c:ser>
          <c:idx val="1"/>
          <c:order val="1"/>
          <c:tx>
            <c:strRef>
              <c:f>T_chart!$A$22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T_chart!$B$22:$C$22</c:f>
              <c:numCache>
                <c:formatCode>0%</c:formatCode>
                <c:ptCount val="2"/>
                <c:pt idx="0">
                  <c:v>0.37278106508875741</c:v>
                </c:pt>
                <c:pt idx="1">
                  <c:v>0.3471153846153846</c:v>
                </c:pt>
              </c:numCache>
            </c:numRef>
          </c:val>
        </c:ser>
        <c:ser>
          <c:idx val="2"/>
          <c:order val="2"/>
          <c:tx>
            <c:strRef>
              <c:f>T_chart!$A$23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5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T_chart!$B$23:$C$23</c:f>
              <c:numCache>
                <c:formatCode>0%</c:formatCode>
                <c:ptCount val="2"/>
                <c:pt idx="0">
                  <c:v>0.11143984220907298</c:v>
                </c:pt>
                <c:pt idx="1">
                  <c:v>0.3471153846153846</c:v>
                </c:pt>
              </c:numCache>
            </c:numRef>
          </c:val>
        </c:ser>
        <c:ser>
          <c:idx val="3"/>
          <c:order val="3"/>
          <c:tx>
            <c:strRef>
              <c:f>T_chart!$A$24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-9.6269554753309269E-3"/>
                  <c:y val="4.0591252509992034E-3"/>
                </c:manualLayout>
              </c:layout>
              <c:numFmt formatCode="[&gt;0.015]\ 0%;;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chemeClr val="accent5">
                          <a:lumMod val="50000"/>
                        </a:schemeClr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5">
                        <a:lumMod val="40000"/>
                        <a:lumOff val="6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T_chart!$B$24:$C$24</c:f>
              <c:numCache>
                <c:formatCode>0%</c:formatCode>
                <c:ptCount val="2"/>
                <c:pt idx="0">
                  <c:v>1.7751479289940829E-2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43042176"/>
        <c:axId val="243043712"/>
      </c:barChart>
      <c:catAx>
        <c:axId val="2430421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/>
            </a:pPr>
            <a:endParaRPr lang="cs-CZ"/>
          </a:p>
        </c:txPr>
        <c:crossAx val="243043712"/>
        <c:crosses val="autoZero"/>
        <c:auto val="1"/>
        <c:lblAlgn val="ctr"/>
        <c:lblOffset val="100"/>
        <c:noMultiLvlLbl val="0"/>
      </c:catAx>
      <c:valAx>
        <c:axId val="24304371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243042176"/>
        <c:crosses val="max"/>
        <c:crossBetween val="between"/>
        <c:minorUnit val="4.0000000000000022E-2"/>
      </c:valAx>
      <c:spPr>
        <a:noFill/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>
                <a:solidFill>
                  <a:schemeClr val="accent1"/>
                </a:solidFill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chemeClr val="accent5">
                    <a:lumMod val="60000"/>
                    <a:lumOff val="40000"/>
                  </a:schemeClr>
                </a:solidFill>
              </a:defRPr>
            </a:pPr>
            <a:endParaRPr lang="cs-CZ"/>
          </a:p>
        </c:txPr>
      </c:legendEntry>
      <c:legendEntry>
        <c:idx val="3"/>
        <c:txPr>
          <a:bodyPr/>
          <a:lstStyle/>
          <a:p>
            <a:pPr>
              <a:defRPr sz="1400">
                <a:solidFill>
                  <a:schemeClr val="accent5"/>
                </a:solidFill>
              </a:defRPr>
            </a:pPr>
            <a:endParaRPr lang="cs-CZ"/>
          </a:p>
        </c:txPr>
      </c:legendEntry>
      <c:layout>
        <c:manualLayout>
          <c:xMode val="edge"/>
          <c:yMode val="edge"/>
          <c:x val="0.17407127358177704"/>
          <c:y val="4.1343451269407305E-2"/>
          <c:w val="0.80086592064078632"/>
          <c:h val="8.3206795224273239E-2"/>
        </c:manualLayout>
      </c:layout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05327892407613"/>
          <c:y val="0.11398963730569948"/>
          <c:w val="0.77510406089749728"/>
          <c:h val="0.84110535405872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'$qq19_c1_B'!$A$26</c:f>
              <c:strCache>
                <c:ptCount val="1"/>
                <c:pt idx="0">
                  <c:v>méně než 15 let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1"/>
              <c:layout>
                <c:manualLayout>
                  <c:x val="1.1354420113544171E-2"/>
                  <c:y val="6.33268447238300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4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'$qq19_c1_B'!$B$25:$D$25</c:f>
              <c:strCache>
                <c:ptCount val="3"/>
                <c:pt idx="0">
                  <c:v>Noc divadel</c:v>
                </c:pt>
                <c:pt idx="1">
                  <c:v>Bežná představení</c:v>
                </c:pt>
                <c:pt idx="2">
                  <c:v>Populace ČR</c:v>
                </c:pt>
              </c:strCache>
            </c:strRef>
          </c:cat>
          <c:val>
            <c:numRef>
              <c:f>'$qq19_c1_B'!$B$26:$D$26</c:f>
              <c:numCache>
                <c:formatCode>0%</c:formatCode>
                <c:ptCount val="3"/>
                <c:pt idx="0">
                  <c:v>5.1067780872794802E-2</c:v>
                </c:pt>
                <c:pt idx="1">
                  <c:v>3.717472118959108E-2</c:v>
                </c:pt>
                <c:pt idx="2">
                  <c:v>0.14315331134235745</c:v>
                </c:pt>
              </c:numCache>
            </c:numRef>
          </c:val>
        </c:ser>
        <c:ser>
          <c:idx val="1"/>
          <c:order val="1"/>
          <c:tx>
            <c:strRef>
              <c:f>'$qq19_c1_B'!$A$27</c:f>
              <c:strCache>
                <c:ptCount val="1"/>
                <c:pt idx="0">
                  <c:v>15 - 34 let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'$qq19_c1_B'!$B$25:$D$25</c:f>
              <c:strCache>
                <c:ptCount val="3"/>
                <c:pt idx="0">
                  <c:v>Noc divadel</c:v>
                </c:pt>
                <c:pt idx="1">
                  <c:v>Bežná představení</c:v>
                </c:pt>
                <c:pt idx="2">
                  <c:v>Populace ČR</c:v>
                </c:pt>
              </c:strCache>
            </c:strRef>
          </c:cat>
          <c:val>
            <c:numRef>
              <c:f>'$qq19_c1_B'!$B$27:$D$27</c:f>
              <c:numCache>
                <c:formatCode>0%</c:formatCode>
                <c:ptCount val="3"/>
                <c:pt idx="0">
                  <c:v>0.37883008356545961</c:v>
                </c:pt>
                <c:pt idx="1">
                  <c:v>0.44330855018587362</c:v>
                </c:pt>
                <c:pt idx="2">
                  <c:v>0.27247401747516303</c:v>
                </c:pt>
              </c:numCache>
            </c:numRef>
          </c:val>
        </c:ser>
        <c:ser>
          <c:idx val="2"/>
          <c:order val="2"/>
          <c:tx>
            <c:strRef>
              <c:f>'$qq19_c1_B'!$A$28</c:f>
              <c:strCache>
                <c:ptCount val="1"/>
                <c:pt idx="0">
                  <c:v>35 - 49 let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'$qq19_c1_B'!$B$25:$D$25</c:f>
              <c:strCache>
                <c:ptCount val="3"/>
                <c:pt idx="0">
                  <c:v>Noc divadel</c:v>
                </c:pt>
                <c:pt idx="1">
                  <c:v>Bežná představení</c:v>
                </c:pt>
                <c:pt idx="2">
                  <c:v>Populace ČR</c:v>
                </c:pt>
              </c:strCache>
            </c:strRef>
          </c:cat>
          <c:val>
            <c:numRef>
              <c:f>'$qq19_c1_B'!$B$28:$D$28</c:f>
              <c:numCache>
                <c:formatCode>0%</c:formatCode>
                <c:ptCount val="3"/>
                <c:pt idx="0">
                  <c:v>0.27019498607242337</c:v>
                </c:pt>
                <c:pt idx="1">
                  <c:v>0.2053903345724907</c:v>
                </c:pt>
                <c:pt idx="2">
                  <c:v>0.21899333454027634</c:v>
                </c:pt>
              </c:numCache>
            </c:numRef>
          </c:val>
        </c:ser>
        <c:ser>
          <c:idx val="3"/>
          <c:order val="3"/>
          <c:tx>
            <c:strRef>
              <c:f>'$qq19_c1_B'!$A$29</c:f>
              <c:strCache>
                <c:ptCount val="1"/>
                <c:pt idx="0">
                  <c:v>50 - 64 let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2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'$qq19_c1_B'!$B$25:$D$25</c:f>
              <c:strCache>
                <c:ptCount val="3"/>
                <c:pt idx="0">
                  <c:v>Noc divadel</c:v>
                </c:pt>
                <c:pt idx="1">
                  <c:v>Bežná představení</c:v>
                </c:pt>
                <c:pt idx="2">
                  <c:v>Populace ČR</c:v>
                </c:pt>
              </c:strCache>
            </c:strRef>
          </c:cat>
          <c:val>
            <c:numRef>
              <c:f>'$qq19_c1_B'!$B$29:$D$29</c:f>
              <c:numCache>
                <c:formatCode>0%</c:formatCode>
                <c:ptCount val="3"/>
                <c:pt idx="0">
                  <c:v>0.20891364902506965</c:v>
                </c:pt>
                <c:pt idx="1">
                  <c:v>0.17379182156133829</c:v>
                </c:pt>
                <c:pt idx="2">
                  <c:v>0.20723621621252633</c:v>
                </c:pt>
              </c:numCache>
            </c:numRef>
          </c:val>
        </c:ser>
        <c:ser>
          <c:idx val="4"/>
          <c:order val="4"/>
          <c:tx>
            <c:strRef>
              <c:f>'$qq19_c1_B'!$A$30</c:f>
              <c:strCache>
                <c:ptCount val="1"/>
                <c:pt idx="0">
                  <c:v>65+ let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'$qq19_c1_B'!$B$25:$D$25</c:f>
              <c:strCache>
                <c:ptCount val="3"/>
                <c:pt idx="0">
                  <c:v>Noc divadel</c:v>
                </c:pt>
                <c:pt idx="1">
                  <c:v>Bežná představení</c:v>
                </c:pt>
                <c:pt idx="2">
                  <c:v>Populace ČR</c:v>
                </c:pt>
              </c:strCache>
            </c:strRef>
          </c:cat>
          <c:val>
            <c:numRef>
              <c:f>'$qq19_c1_B'!$B$30:$D$30</c:f>
              <c:numCache>
                <c:formatCode>0%</c:formatCode>
                <c:ptCount val="3"/>
                <c:pt idx="0">
                  <c:v>9.0993500464252558E-2</c:v>
                </c:pt>
                <c:pt idx="1">
                  <c:v>0.14033457249070633</c:v>
                </c:pt>
                <c:pt idx="2">
                  <c:v>0.15814312042967685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24854272"/>
        <c:axId val="126212352"/>
      </c:barChart>
      <c:valAx>
        <c:axId val="1262123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24854272"/>
        <c:crosses val="max"/>
        <c:crossBetween val="between"/>
      </c:valAx>
      <c:catAx>
        <c:axId val="1248542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/>
            </a:pPr>
            <a:endParaRPr lang="cs-CZ"/>
          </a:p>
        </c:txPr>
        <c:crossAx val="12621235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173022491545994"/>
          <c:y val="9.3264248704663211E-2"/>
          <c:w val="0.72042701953319865"/>
          <c:h val="0.861830742659758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'$qq19_c1_B'!$A$26</c:f>
              <c:strCache>
                <c:ptCount val="1"/>
                <c:pt idx="0">
                  <c:v>ZŠ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4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'$qq19_c1_B'!$B$25:$D$25</c:f>
              <c:strCache>
                <c:ptCount val="3"/>
                <c:pt idx="0">
                  <c:v>Noc divadel</c:v>
                </c:pt>
                <c:pt idx="1">
                  <c:v>Běžná představení</c:v>
                </c:pt>
                <c:pt idx="2">
                  <c:v>Populace ČR (15+)</c:v>
                </c:pt>
              </c:strCache>
            </c:strRef>
          </c:cat>
          <c:val>
            <c:numRef>
              <c:f>'$qq19_c1_B'!$B$26:$D$26</c:f>
              <c:numCache>
                <c:formatCode>0%</c:formatCode>
                <c:ptCount val="3"/>
                <c:pt idx="0">
                  <c:v>8.9251439539347402E-2</c:v>
                </c:pt>
                <c:pt idx="1">
                  <c:v>0.1379638439581351</c:v>
                </c:pt>
                <c:pt idx="2">
                  <c:v>0.19053207902168129</c:v>
                </c:pt>
              </c:numCache>
            </c:numRef>
          </c:val>
        </c:ser>
        <c:ser>
          <c:idx val="1"/>
          <c:order val="1"/>
          <c:tx>
            <c:strRef>
              <c:f>'$qq19_c1_B'!$A$27</c:f>
              <c:strCache>
                <c:ptCount val="1"/>
                <c:pt idx="0">
                  <c:v>SŠ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'$qq19_c1_B'!$B$25:$D$25</c:f>
              <c:strCache>
                <c:ptCount val="3"/>
                <c:pt idx="0">
                  <c:v>Noc divadel</c:v>
                </c:pt>
                <c:pt idx="1">
                  <c:v>Běžná představení</c:v>
                </c:pt>
                <c:pt idx="2">
                  <c:v>Populace ČR (15+)</c:v>
                </c:pt>
              </c:strCache>
            </c:strRef>
          </c:cat>
          <c:val>
            <c:numRef>
              <c:f>'$qq19_c1_B'!$B$27:$D$27</c:f>
              <c:numCache>
                <c:formatCode>0%</c:formatCode>
                <c:ptCount val="3"/>
                <c:pt idx="0">
                  <c:v>0.46641074856046066</c:v>
                </c:pt>
                <c:pt idx="1">
                  <c:v>0.42055185537583256</c:v>
                </c:pt>
                <c:pt idx="2">
                  <c:v>0.66404818543772171</c:v>
                </c:pt>
              </c:numCache>
            </c:numRef>
          </c:val>
        </c:ser>
        <c:ser>
          <c:idx val="2"/>
          <c:order val="2"/>
          <c:tx>
            <c:strRef>
              <c:f>'$qq19_c1_B'!$A$28</c:f>
              <c:strCache>
                <c:ptCount val="1"/>
                <c:pt idx="0">
                  <c:v>VŠ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'$qq19_c1_B'!$B$25:$D$25</c:f>
              <c:strCache>
                <c:ptCount val="3"/>
                <c:pt idx="0">
                  <c:v>Noc divadel</c:v>
                </c:pt>
                <c:pt idx="1">
                  <c:v>Běžná představení</c:v>
                </c:pt>
                <c:pt idx="2">
                  <c:v>Populace ČR (15+)</c:v>
                </c:pt>
              </c:strCache>
            </c:strRef>
          </c:cat>
          <c:val>
            <c:numRef>
              <c:f>'$qq19_c1_B'!$B$28:$D$28</c:f>
              <c:numCache>
                <c:formatCode>0%</c:formatCode>
                <c:ptCount val="3"/>
                <c:pt idx="0">
                  <c:v>0.44433781190019195</c:v>
                </c:pt>
                <c:pt idx="1">
                  <c:v>0.44148430066603234</c:v>
                </c:pt>
                <c:pt idx="2">
                  <c:v>0.14541973554059698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24917632"/>
        <c:axId val="124916096"/>
      </c:barChart>
      <c:valAx>
        <c:axId val="1249160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24917632"/>
        <c:crosses val="max"/>
        <c:crossBetween val="between"/>
      </c:valAx>
      <c:catAx>
        <c:axId val="1249176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cs-CZ"/>
          </a:p>
        </c:txPr>
        <c:crossAx val="12491609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cs-CZ"/>
          </a:p>
        </c:txPr>
      </c:legendEntry>
      <c:layout>
        <c:manualLayout>
          <c:xMode val="edge"/>
          <c:yMode val="edge"/>
          <c:x val="0.24631112548540088"/>
          <c:y val="2.072538860103627E-2"/>
          <c:w val="0.60092076301696407"/>
          <c:h val="7.9167448628506928E-2"/>
        </c:manualLayout>
      </c:layout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75691800977945"/>
          <c:y val="0.11398963730569948"/>
          <c:w val="0.7178741715690955"/>
          <c:h val="0.84110535405872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'$qq19_c1_B'!$A$4</c:f>
              <c:strCache>
                <c:ptCount val="1"/>
                <c:pt idx="0">
                  <c:v>Pravidelně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1"/>
              <c:layout>
                <c:manualLayout>
                  <c:x val="1.1354420113544171E-2"/>
                  <c:y val="6.33268447238300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'$qq19_c1_B'!$B$3:$K$3</c:f>
              <c:strCache>
                <c:ptCount val="10"/>
                <c:pt idx="0">
                  <c:v>Setkávání s rodinou a přáteli</c:v>
                </c:pt>
                <c:pt idx="1">
                  <c:v>Filmy, TV, hudba</c:v>
                </c:pt>
                <c:pt idx="2">
                  <c:v>Četba</c:v>
                </c:pt>
                <c:pt idx="3">
                  <c:v>Divadlo, vážná hudba, výstavy</c:v>
                </c:pt>
                <c:pt idx="4">
                  <c:v>Sportování</c:v>
                </c:pt>
                <c:pt idx="5">
                  <c:v>Kavárny, restaurace</c:v>
                </c:pt>
                <c:pt idx="6">
                  <c:v>Zahrada, ruční práce</c:v>
                </c:pt>
                <c:pt idx="7">
                  <c:v>Nakupování</c:v>
                </c:pt>
                <c:pt idx="8">
                  <c:v>Kino, populární hudba</c:v>
                </c:pt>
                <c:pt idx="9">
                  <c:v>Divák sportovních akcí</c:v>
                </c:pt>
              </c:strCache>
            </c:strRef>
          </c:cat>
          <c:val>
            <c:numRef>
              <c:f>'$qq19_c1_B'!$B$4:$K$4</c:f>
              <c:numCache>
                <c:formatCode>0%</c:formatCode>
                <c:ptCount val="10"/>
                <c:pt idx="0">
                  <c:v>0.43452380952380953</c:v>
                </c:pt>
                <c:pt idx="1">
                  <c:v>0.29346733668341707</c:v>
                </c:pt>
                <c:pt idx="2">
                  <c:v>0.30069930069930068</c:v>
                </c:pt>
                <c:pt idx="3">
                  <c:v>0.23833167825223436</c:v>
                </c:pt>
                <c:pt idx="4">
                  <c:v>0.28371628371628371</c:v>
                </c:pt>
                <c:pt idx="5">
                  <c:v>0.14844533600802406</c:v>
                </c:pt>
                <c:pt idx="6">
                  <c:v>0.16649848637739656</c:v>
                </c:pt>
                <c:pt idx="7">
                  <c:v>0.12261306532663317</c:v>
                </c:pt>
                <c:pt idx="8">
                  <c:v>0.10191725529767912</c:v>
                </c:pt>
                <c:pt idx="9">
                  <c:v>5.0607287449392711E-2</c:v>
                </c:pt>
              </c:numCache>
            </c:numRef>
          </c:val>
        </c:ser>
        <c:ser>
          <c:idx val="1"/>
          <c:order val="1"/>
          <c:tx>
            <c:strRef>
              <c:f>'$qq19_c1_B'!$A$5</c:f>
              <c:strCache>
                <c:ptCount val="1"/>
                <c:pt idx="0">
                  <c:v>Často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'$qq19_c1_B'!$B$3:$K$3</c:f>
              <c:strCache>
                <c:ptCount val="10"/>
                <c:pt idx="0">
                  <c:v>Setkávání s rodinou a přáteli</c:v>
                </c:pt>
                <c:pt idx="1">
                  <c:v>Filmy, TV, hudba</c:v>
                </c:pt>
                <c:pt idx="2">
                  <c:v>Četba</c:v>
                </c:pt>
                <c:pt idx="3">
                  <c:v>Divadlo, vážná hudba, výstavy</c:v>
                </c:pt>
                <c:pt idx="4">
                  <c:v>Sportování</c:v>
                </c:pt>
                <c:pt idx="5">
                  <c:v>Kavárny, restaurace</c:v>
                </c:pt>
                <c:pt idx="6">
                  <c:v>Zahrada, ruční práce</c:v>
                </c:pt>
                <c:pt idx="7">
                  <c:v>Nakupování</c:v>
                </c:pt>
                <c:pt idx="8">
                  <c:v>Kino, populární hudba</c:v>
                </c:pt>
                <c:pt idx="9">
                  <c:v>Divák sportovních akcí</c:v>
                </c:pt>
              </c:strCache>
            </c:strRef>
          </c:cat>
          <c:val>
            <c:numRef>
              <c:f>'$qq19_c1_B'!$B$5:$K$5</c:f>
              <c:numCache>
                <c:formatCode>0%</c:formatCode>
                <c:ptCount val="10"/>
                <c:pt idx="0">
                  <c:v>0.40079365079365081</c:v>
                </c:pt>
                <c:pt idx="1">
                  <c:v>0.35879396984924622</c:v>
                </c:pt>
                <c:pt idx="2">
                  <c:v>0.32267732267732269</c:v>
                </c:pt>
                <c:pt idx="3">
                  <c:v>0.32969215491559084</c:v>
                </c:pt>
                <c:pt idx="4">
                  <c:v>0.28171828171828173</c:v>
                </c:pt>
                <c:pt idx="5">
                  <c:v>0.27783350050150452</c:v>
                </c:pt>
                <c:pt idx="6">
                  <c:v>0.25933400605449042</c:v>
                </c:pt>
                <c:pt idx="7">
                  <c:v>0.2492462311557789</c:v>
                </c:pt>
                <c:pt idx="8">
                  <c:v>0.25327951564076689</c:v>
                </c:pt>
                <c:pt idx="9">
                  <c:v>0.10121457489878542</c:v>
                </c:pt>
              </c:numCache>
            </c:numRef>
          </c:val>
        </c:ser>
        <c:ser>
          <c:idx val="2"/>
          <c:order val="2"/>
          <c:tx>
            <c:strRef>
              <c:f>'$qq19_c1_B'!$A$6</c:f>
              <c:strCache>
                <c:ptCount val="1"/>
                <c:pt idx="0">
                  <c:v>Občas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'$qq19_c1_B'!$B$3:$K$3</c:f>
              <c:strCache>
                <c:ptCount val="10"/>
                <c:pt idx="0">
                  <c:v>Setkávání s rodinou a přáteli</c:v>
                </c:pt>
                <c:pt idx="1">
                  <c:v>Filmy, TV, hudba</c:v>
                </c:pt>
                <c:pt idx="2">
                  <c:v>Četba</c:v>
                </c:pt>
                <c:pt idx="3">
                  <c:v>Divadlo, vážná hudba, výstavy</c:v>
                </c:pt>
                <c:pt idx="4">
                  <c:v>Sportování</c:v>
                </c:pt>
                <c:pt idx="5">
                  <c:v>Kavárny, restaurace</c:v>
                </c:pt>
                <c:pt idx="6">
                  <c:v>Zahrada, ruční práce</c:v>
                </c:pt>
                <c:pt idx="7">
                  <c:v>Nakupování</c:v>
                </c:pt>
                <c:pt idx="8">
                  <c:v>Kino, populární hudba</c:v>
                </c:pt>
                <c:pt idx="9">
                  <c:v>Divák sportovních akcí</c:v>
                </c:pt>
              </c:strCache>
            </c:strRef>
          </c:cat>
          <c:val>
            <c:numRef>
              <c:f>'$qq19_c1_B'!$B$6:$K$6</c:f>
              <c:numCache>
                <c:formatCode>0%</c:formatCode>
                <c:ptCount val="10"/>
                <c:pt idx="0">
                  <c:v>0.15575396825396826</c:v>
                </c:pt>
                <c:pt idx="1">
                  <c:v>0.30351758793969852</c:v>
                </c:pt>
                <c:pt idx="2">
                  <c:v>0.32167832167832167</c:v>
                </c:pt>
                <c:pt idx="3">
                  <c:v>0.40019860973187688</c:v>
                </c:pt>
                <c:pt idx="4">
                  <c:v>0.3126873126873127</c:v>
                </c:pt>
                <c:pt idx="5">
                  <c:v>0.50351053159478432</c:v>
                </c:pt>
                <c:pt idx="6">
                  <c:v>0.35216952573158428</c:v>
                </c:pt>
                <c:pt idx="7">
                  <c:v>0.48241206030150752</c:v>
                </c:pt>
                <c:pt idx="8">
                  <c:v>0.55398587285570133</c:v>
                </c:pt>
                <c:pt idx="9">
                  <c:v>0.37044534412955465</c:v>
                </c:pt>
              </c:numCache>
            </c:numRef>
          </c:val>
        </c:ser>
        <c:ser>
          <c:idx val="3"/>
          <c:order val="3"/>
          <c:tx>
            <c:strRef>
              <c:f>'$qq19_c1_B'!$A$7</c:f>
              <c:strCache>
                <c:ptCount val="1"/>
                <c:pt idx="0">
                  <c:v>Vůbec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5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'$qq19_c1_B'!$B$3:$K$3</c:f>
              <c:strCache>
                <c:ptCount val="10"/>
                <c:pt idx="0">
                  <c:v>Setkávání s rodinou a přáteli</c:v>
                </c:pt>
                <c:pt idx="1">
                  <c:v>Filmy, TV, hudba</c:v>
                </c:pt>
                <c:pt idx="2">
                  <c:v>Četba</c:v>
                </c:pt>
                <c:pt idx="3">
                  <c:v>Divadlo, vážná hudba, výstavy</c:v>
                </c:pt>
                <c:pt idx="4">
                  <c:v>Sportování</c:v>
                </c:pt>
                <c:pt idx="5">
                  <c:v>Kavárny, restaurace</c:v>
                </c:pt>
                <c:pt idx="6">
                  <c:v>Zahrada, ruční práce</c:v>
                </c:pt>
                <c:pt idx="7">
                  <c:v>Nakupování</c:v>
                </c:pt>
                <c:pt idx="8">
                  <c:v>Kino, populární hudba</c:v>
                </c:pt>
                <c:pt idx="9">
                  <c:v>Divák sportovních akcí</c:v>
                </c:pt>
              </c:strCache>
            </c:strRef>
          </c:cat>
          <c:val>
            <c:numRef>
              <c:f>'$qq19_c1_B'!$B$7:$K$7</c:f>
              <c:numCache>
                <c:formatCode>0%</c:formatCode>
                <c:ptCount val="10"/>
                <c:pt idx="0">
                  <c:v>8.9285714285714281E-3</c:v>
                </c:pt>
                <c:pt idx="1">
                  <c:v>4.4221105527638194E-2</c:v>
                </c:pt>
                <c:pt idx="2">
                  <c:v>5.4945054945054944E-2</c:v>
                </c:pt>
                <c:pt idx="3">
                  <c:v>3.1777557100297914E-2</c:v>
                </c:pt>
                <c:pt idx="4">
                  <c:v>0.12187812187812187</c:v>
                </c:pt>
                <c:pt idx="5">
                  <c:v>7.0210631895687062E-2</c:v>
                </c:pt>
                <c:pt idx="6">
                  <c:v>0.22199798183652875</c:v>
                </c:pt>
                <c:pt idx="7">
                  <c:v>0.14572864321608039</c:v>
                </c:pt>
                <c:pt idx="8">
                  <c:v>9.081735620585267E-2</c:v>
                </c:pt>
                <c:pt idx="9">
                  <c:v>0.47773279352226722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42034048"/>
        <c:axId val="142255232"/>
      </c:barChart>
      <c:valAx>
        <c:axId val="14225523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142034048"/>
        <c:crosses val="max"/>
        <c:crossBetween val="between"/>
      </c:valAx>
      <c:catAx>
        <c:axId val="1420340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1"/>
            </a:pPr>
            <a:endParaRPr lang="cs-CZ"/>
          </a:p>
        </c:txPr>
        <c:crossAx val="14225523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accent1"/>
                </a:solidFill>
              </a:defRPr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chemeClr val="accent3">
                    <a:lumMod val="75000"/>
                  </a:schemeClr>
                </a:solidFill>
              </a:defRPr>
            </a:pPr>
            <a:endParaRPr lang="cs-CZ"/>
          </a:p>
        </c:txPr>
      </c:legendEntry>
      <c:legendEntry>
        <c:idx val="3"/>
        <c:txPr>
          <a:bodyPr/>
          <a:lstStyle/>
          <a:p>
            <a:pPr>
              <a:defRPr sz="1600">
                <a:solidFill>
                  <a:schemeClr val="accent5"/>
                </a:solidFill>
              </a:defRPr>
            </a:pPr>
            <a:endParaRPr lang="cs-CZ"/>
          </a:p>
        </c:txPr>
      </c:legendEntry>
      <c:layout>
        <c:manualLayout>
          <c:xMode val="edge"/>
          <c:yMode val="edge"/>
          <c:x val="0.26574250182706305"/>
          <c:y val="1.9038629178723007E-2"/>
          <c:w val="0.70673660207877564"/>
          <c:h val="8.0389487378663096E-2"/>
        </c:manualLayout>
      </c:layout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296591084959148"/>
          <c:y val="0.1412018871947969"/>
          <c:w val="0.5197938163866701"/>
          <c:h val="0.831716334364004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T_chart!$B$28</c:f>
              <c:strCache>
                <c:ptCount val="1"/>
                <c:pt idx="0">
                  <c:v>Noc divadel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T_chart!$A$29:$A$38</c:f>
              <c:strCache>
                <c:ptCount val="10"/>
                <c:pt idx="0">
                  <c:v>Setkávání s rodinou a přáteli</c:v>
                </c:pt>
                <c:pt idx="1">
                  <c:v>Filmy, TV, hudba</c:v>
                </c:pt>
                <c:pt idx="2">
                  <c:v>Četba</c:v>
                </c:pt>
                <c:pt idx="3">
                  <c:v>Divadlo, vážná hudba, výstavy</c:v>
                </c:pt>
                <c:pt idx="4">
                  <c:v>Sportování</c:v>
                </c:pt>
                <c:pt idx="5">
                  <c:v>Kavárny, restaurace</c:v>
                </c:pt>
                <c:pt idx="6">
                  <c:v>Zahrada, ruční práce</c:v>
                </c:pt>
                <c:pt idx="7">
                  <c:v>Nakupování</c:v>
                </c:pt>
                <c:pt idx="8">
                  <c:v>Kino, populární hudba</c:v>
                </c:pt>
                <c:pt idx="9">
                  <c:v>Divák sportovních akcí</c:v>
                </c:pt>
              </c:strCache>
            </c:strRef>
          </c:cat>
          <c:val>
            <c:numRef>
              <c:f>T_chart!$B$29:$B$38</c:f>
              <c:numCache>
                <c:formatCode>0%</c:formatCode>
                <c:ptCount val="10"/>
                <c:pt idx="0">
                  <c:v>0.84</c:v>
                </c:pt>
                <c:pt idx="1">
                  <c:v>0.65</c:v>
                </c:pt>
                <c:pt idx="2">
                  <c:v>0.62</c:v>
                </c:pt>
                <c:pt idx="3">
                  <c:v>0.56999999999999995</c:v>
                </c:pt>
                <c:pt idx="4">
                  <c:v>0.56999999999999995</c:v>
                </c:pt>
                <c:pt idx="5">
                  <c:v>0.43</c:v>
                </c:pt>
                <c:pt idx="6">
                  <c:v>0.43</c:v>
                </c:pt>
                <c:pt idx="7">
                  <c:v>0.37</c:v>
                </c:pt>
                <c:pt idx="8">
                  <c:v>0.36</c:v>
                </c:pt>
                <c:pt idx="9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T_chart!$C$28</c:f>
              <c:strCache>
                <c:ptCount val="1"/>
                <c:pt idx="0">
                  <c:v>Běžná představení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T_chart!$A$29:$A$38</c:f>
              <c:strCache>
                <c:ptCount val="10"/>
                <c:pt idx="0">
                  <c:v>Setkávání s rodinou a přáteli</c:v>
                </c:pt>
                <c:pt idx="1">
                  <c:v>Filmy, TV, hudba</c:v>
                </c:pt>
                <c:pt idx="2">
                  <c:v>Četba</c:v>
                </c:pt>
                <c:pt idx="3">
                  <c:v>Divadlo, vážná hudba, výstavy</c:v>
                </c:pt>
                <c:pt idx="4">
                  <c:v>Sportování</c:v>
                </c:pt>
                <c:pt idx="5">
                  <c:v>Kavárny, restaurace</c:v>
                </c:pt>
                <c:pt idx="6">
                  <c:v>Zahrada, ruční práce</c:v>
                </c:pt>
                <c:pt idx="7">
                  <c:v>Nakupování</c:v>
                </c:pt>
                <c:pt idx="8">
                  <c:v>Kino, populární hudba</c:v>
                </c:pt>
                <c:pt idx="9">
                  <c:v>Divák sportovních akcí</c:v>
                </c:pt>
              </c:strCache>
            </c:strRef>
          </c:cat>
          <c:val>
            <c:numRef>
              <c:f>T_chart!$C$29:$C$38</c:f>
              <c:numCache>
                <c:formatCode>0%</c:formatCode>
                <c:ptCount val="10"/>
                <c:pt idx="0">
                  <c:v>0.80232558139534882</c:v>
                </c:pt>
                <c:pt idx="1">
                  <c:v>0.64424951267056529</c:v>
                </c:pt>
                <c:pt idx="2">
                  <c:v>0.67248062015503873</c:v>
                </c:pt>
                <c:pt idx="3">
                  <c:v>0.6228239845261121</c:v>
                </c:pt>
                <c:pt idx="4">
                  <c:v>0.52987267384916747</c:v>
                </c:pt>
                <c:pt idx="5">
                  <c:v>0.46061814556331004</c:v>
                </c:pt>
                <c:pt idx="6">
                  <c:v>0.3955078125</c:v>
                </c:pt>
                <c:pt idx="7">
                  <c:v>0.3207920792079208</c:v>
                </c:pt>
                <c:pt idx="8">
                  <c:v>0.41355599214145389</c:v>
                </c:pt>
                <c:pt idx="9">
                  <c:v>0.17244796828543113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89403904"/>
        <c:axId val="240317568"/>
      </c:barChart>
      <c:catAx>
        <c:axId val="1894039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/>
            </a:pPr>
            <a:endParaRPr lang="cs-CZ"/>
          </a:p>
        </c:txPr>
        <c:crossAx val="240317568"/>
        <c:crosses val="autoZero"/>
        <c:auto val="1"/>
        <c:lblAlgn val="ctr"/>
        <c:lblOffset val="100"/>
        <c:noMultiLvlLbl val="0"/>
      </c:catAx>
      <c:valAx>
        <c:axId val="24031756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89403904"/>
        <c:crosses val="max"/>
        <c:crossBetween val="between"/>
        <c:minorUnit val="4.0000000000000022E-2"/>
      </c:valAx>
      <c:spPr>
        <a:noFill/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accent6"/>
                </a:solidFill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cs-CZ"/>
          </a:p>
        </c:txPr>
      </c:legendEntry>
      <c:layout>
        <c:manualLayout>
          <c:xMode val="edge"/>
          <c:yMode val="edge"/>
          <c:x val="0.79176301518266901"/>
          <c:y val="0.36898923126132849"/>
          <c:w val="0.20073756123444858"/>
          <c:h val="0.14458710949994666"/>
        </c:manualLayout>
      </c:layout>
      <c:overlay val="0"/>
      <c:txPr>
        <a:bodyPr/>
        <a:lstStyle/>
        <a:p>
          <a:pPr>
            <a:defRPr sz="13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33013066507479"/>
          <c:y val="0.13104622027934748"/>
          <c:w val="0.68024307430885222"/>
          <c:h val="0.8317163343640047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1"/>
              <c:numFmt formatCode="[&gt;0.015]\ 0%;;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T_chart!$B$21:$C$21</c:f>
              <c:numCache>
                <c:formatCode>0%</c:formatCode>
                <c:ptCount val="2"/>
                <c:pt idx="0">
                  <c:v>0.3</c:v>
                </c:pt>
                <c:pt idx="1">
                  <c:v>0.35014005602240894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41150208"/>
        <c:axId val="241164288"/>
      </c:barChart>
      <c:catAx>
        <c:axId val="2411502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/>
            </a:pPr>
            <a:endParaRPr lang="cs-CZ"/>
          </a:p>
        </c:txPr>
        <c:crossAx val="241164288"/>
        <c:crosses val="autoZero"/>
        <c:auto val="1"/>
        <c:lblAlgn val="ctr"/>
        <c:lblOffset val="100"/>
        <c:noMultiLvlLbl val="0"/>
      </c:catAx>
      <c:valAx>
        <c:axId val="241164288"/>
        <c:scaling>
          <c:orientation val="minMax"/>
          <c:max val="0.4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41150208"/>
        <c:crosses val="max"/>
        <c:crossBetween val="between"/>
        <c:minorUnit val="4.000000000000002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33013066507479"/>
          <c:y val="0.13104622027934748"/>
          <c:w val="0.68024307430885222"/>
          <c:h val="0.831716334364004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T_chart!$B$28</c:f>
              <c:strCache>
                <c:ptCount val="1"/>
                <c:pt idx="0">
                  <c:v>Noc divadel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T_chart!$A$29:$A$34</c:f>
              <c:strCache>
                <c:ptCount val="6"/>
                <c:pt idx="0">
                  <c:v>S partnerem</c:v>
                </c:pt>
                <c:pt idx="1">
                  <c:v>S přáteli</c:v>
                </c:pt>
                <c:pt idx="2">
                  <c:v>S dětmi</c:v>
                </c:pt>
                <c:pt idx="3">
                  <c:v>S širší rodinou</c:v>
                </c:pt>
                <c:pt idx="4">
                  <c:v>Sám/sama</c:v>
                </c:pt>
                <c:pt idx="5">
                  <c:v>S někým jiným</c:v>
                </c:pt>
              </c:strCache>
            </c:strRef>
          </c:cat>
          <c:val>
            <c:numRef>
              <c:f>T_chart!$B$29:$B$34</c:f>
              <c:numCache>
                <c:formatCode>0%</c:formatCode>
                <c:ptCount val="6"/>
                <c:pt idx="0">
                  <c:v>0.35895032802249299</c:v>
                </c:pt>
                <c:pt idx="1">
                  <c:v>0.3261480787253983</c:v>
                </c:pt>
                <c:pt idx="2">
                  <c:v>0.16026241799437677</c:v>
                </c:pt>
                <c:pt idx="3">
                  <c:v>0.14432989690721648</c:v>
                </c:pt>
                <c:pt idx="4">
                  <c:v>0.11715089034676664</c:v>
                </c:pt>
                <c:pt idx="5">
                  <c:v>4.9671977507029057E-2</c:v>
                </c:pt>
              </c:numCache>
            </c:numRef>
          </c:val>
        </c:ser>
        <c:ser>
          <c:idx val="1"/>
          <c:order val="1"/>
          <c:tx>
            <c:strRef>
              <c:f>T_chart!$C$28</c:f>
              <c:strCache>
                <c:ptCount val="1"/>
                <c:pt idx="0">
                  <c:v>Běžná představení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T_chart!$A$29:$A$34</c:f>
              <c:strCache>
                <c:ptCount val="6"/>
                <c:pt idx="0">
                  <c:v>S partnerem</c:v>
                </c:pt>
                <c:pt idx="1">
                  <c:v>S přáteli</c:v>
                </c:pt>
                <c:pt idx="2">
                  <c:v>S dětmi</c:v>
                </c:pt>
                <c:pt idx="3">
                  <c:v>S širší rodinou</c:v>
                </c:pt>
                <c:pt idx="4">
                  <c:v>Sám/sama</c:v>
                </c:pt>
                <c:pt idx="5">
                  <c:v>S někým jiným</c:v>
                </c:pt>
              </c:strCache>
            </c:strRef>
          </c:cat>
          <c:val>
            <c:numRef>
              <c:f>T_chart!$C$29:$C$34</c:f>
              <c:numCache>
                <c:formatCode>0%</c:formatCode>
                <c:ptCount val="6"/>
                <c:pt idx="0">
                  <c:v>0.38232558139534883</c:v>
                </c:pt>
                <c:pt idx="1">
                  <c:v>0.40558139534883719</c:v>
                </c:pt>
                <c:pt idx="2">
                  <c:v>0.08</c:v>
                </c:pt>
                <c:pt idx="3">
                  <c:v>0.12651162790697673</c:v>
                </c:pt>
                <c:pt idx="4">
                  <c:v>8.1860465116279063E-2</c:v>
                </c:pt>
                <c:pt idx="5">
                  <c:v>7.6279069767441865E-2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58448256"/>
        <c:axId val="158454144"/>
      </c:barChart>
      <c:catAx>
        <c:axId val="1584482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/>
            </a:pPr>
            <a:endParaRPr lang="cs-CZ"/>
          </a:p>
        </c:txPr>
        <c:crossAx val="158454144"/>
        <c:crosses val="autoZero"/>
        <c:auto val="1"/>
        <c:lblAlgn val="ctr"/>
        <c:lblOffset val="100"/>
        <c:noMultiLvlLbl val="0"/>
      </c:catAx>
      <c:valAx>
        <c:axId val="15845414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58448256"/>
        <c:crosses val="max"/>
        <c:crossBetween val="between"/>
        <c:minorUnit val="4.0000000000000022E-2"/>
      </c:valAx>
      <c:spPr>
        <a:noFill/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accent6"/>
                </a:solidFill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cs-CZ"/>
          </a:p>
        </c:txPr>
      </c:legendEntry>
      <c:layout>
        <c:manualLayout>
          <c:xMode val="edge"/>
          <c:yMode val="edge"/>
          <c:x val="0.79497200034111259"/>
          <c:y val="0.17603155986778973"/>
          <c:w val="0.20073756123444858"/>
          <c:h val="0.14458710949994666"/>
        </c:manualLayout>
      </c:layout>
      <c:overlay val="0"/>
      <c:txPr>
        <a:bodyPr/>
        <a:lstStyle/>
        <a:p>
          <a:pPr>
            <a:defRPr sz="13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23413861588474"/>
          <c:y val="3.1088082901554411E-2"/>
          <c:w val="0.80592320120568872"/>
          <c:h val="0.924006908462866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'$qq19_c1_B'!$B$33</c:f>
              <c:strCache>
                <c:ptCount val="1"/>
                <c:pt idx="0">
                  <c:v>Noc divadel</c:v>
                </c:pt>
              </c:strCache>
            </c:strRef>
          </c:tx>
          <c:spPr>
            <a:solidFill>
              <a:srgbClr val="1964AA"/>
            </a:solidFill>
          </c:spPr>
          <c:invertIfNegative val="0"/>
          <c:dLbls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'$qq19_c1_B'!$A$34:$A$41</c:f>
              <c:strCache>
                <c:ptCount val="8"/>
                <c:pt idx="0">
                  <c:v>Činohra</c:v>
                </c:pt>
                <c:pt idx="1">
                  <c:v>Komedie</c:v>
                </c:pt>
                <c:pt idx="2">
                  <c:v>Muzikál</c:v>
                </c:pt>
                <c:pt idx="3">
                  <c:v>Opera</c:v>
                </c:pt>
                <c:pt idx="4">
                  <c:v>Balet</c:v>
                </c:pt>
                <c:pt idx="5">
                  <c:v>Taneční</c:v>
                </c:pt>
                <c:pt idx="6">
                  <c:v>Experimentální</c:v>
                </c:pt>
                <c:pt idx="7">
                  <c:v>Dětské</c:v>
                </c:pt>
              </c:strCache>
            </c:strRef>
          </c:cat>
          <c:val>
            <c:numRef>
              <c:f>'$qq19_c1_B'!$B$34:$B$41</c:f>
              <c:numCache>
                <c:formatCode>0%</c:formatCode>
                <c:ptCount val="8"/>
                <c:pt idx="0">
                  <c:v>0.74524714828897343</c:v>
                </c:pt>
                <c:pt idx="1">
                  <c:v>0.6986692015209125</c:v>
                </c:pt>
                <c:pt idx="2">
                  <c:v>0.53992395437262353</c:v>
                </c:pt>
                <c:pt idx="3">
                  <c:v>0.30798479087452474</c:v>
                </c:pt>
                <c:pt idx="4">
                  <c:v>0.28136882129277568</c:v>
                </c:pt>
                <c:pt idx="5">
                  <c:v>0.26140684410646386</c:v>
                </c:pt>
                <c:pt idx="6">
                  <c:v>0.21007604562737642</c:v>
                </c:pt>
                <c:pt idx="7">
                  <c:v>0.16064638783269963</c:v>
                </c:pt>
              </c:numCache>
            </c:numRef>
          </c:val>
        </c:ser>
        <c:ser>
          <c:idx val="1"/>
          <c:order val="1"/>
          <c:tx>
            <c:strRef>
              <c:f>'$qq19_c1_B'!$C$33</c:f>
              <c:strCache>
                <c:ptCount val="1"/>
                <c:pt idx="0">
                  <c:v>Běžná představení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'$qq19_c1_B'!$A$34:$A$41</c:f>
              <c:strCache>
                <c:ptCount val="8"/>
                <c:pt idx="0">
                  <c:v>Činohra</c:v>
                </c:pt>
                <c:pt idx="1">
                  <c:v>Komedie</c:v>
                </c:pt>
                <c:pt idx="2">
                  <c:v>Muzikál</c:v>
                </c:pt>
                <c:pt idx="3">
                  <c:v>Opera</c:v>
                </c:pt>
                <c:pt idx="4">
                  <c:v>Balet</c:v>
                </c:pt>
                <c:pt idx="5">
                  <c:v>Taneční</c:v>
                </c:pt>
                <c:pt idx="6">
                  <c:v>Experimentální</c:v>
                </c:pt>
                <c:pt idx="7">
                  <c:v>Dětské</c:v>
                </c:pt>
              </c:strCache>
            </c:strRef>
          </c:cat>
          <c:val>
            <c:numRef>
              <c:f>'$qq19_c1_B'!$C$34:$C$41</c:f>
              <c:numCache>
                <c:formatCode>0%</c:formatCode>
                <c:ptCount val="8"/>
                <c:pt idx="0">
                  <c:v>0.7315936626281454</c:v>
                </c:pt>
                <c:pt idx="1">
                  <c:v>0.62907735321528424</c:v>
                </c:pt>
                <c:pt idx="2">
                  <c:v>0.49487418452935694</c:v>
                </c:pt>
                <c:pt idx="3">
                  <c:v>0.41658900279589933</c:v>
                </c:pt>
                <c:pt idx="4">
                  <c:v>0.34482758620689657</c:v>
                </c:pt>
                <c:pt idx="5">
                  <c:v>0.25442684063373716</c:v>
                </c:pt>
                <c:pt idx="6">
                  <c:v>0.20223671947809879</c:v>
                </c:pt>
                <c:pt idx="7">
                  <c:v>0.10810810810810811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58505216"/>
        <c:axId val="158503680"/>
      </c:barChart>
      <c:valAx>
        <c:axId val="1585036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58505216"/>
        <c:crosses val="max"/>
        <c:crossBetween val="between"/>
      </c:valAx>
      <c:catAx>
        <c:axId val="158505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5850368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>
                <a:solidFill>
                  <a:schemeClr val="accent6"/>
                </a:solidFill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cs-CZ"/>
          </a:p>
        </c:txPr>
      </c:legendEntry>
      <c:layout>
        <c:manualLayout>
          <c:xMode val="edge"/>
          <c:yMode val="edge"/>
          <c:x val="0.74696131961606993"/>
          <c:y val="0.4531307262720099"/>
          <c:w val="0.23195190017306228"/>
          <c:h val="0.17083629328311145"/>
        </c:manualLayout>
      </c:layout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T_chart!$A$21</c:f>
              <c:strCache>
                <c:ptCount val="1"/>
                <c:pt idx="0">
                  <c:v>5x a vícekrát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T_chart!$B$21:$C$21</c:f>
              <c:numCache>
                <c:formatCode>0%</c:formatCode>
                <c:ptCount val="2"/>
                <c:pt idx="0">
                  <c:v>0.32871652816251157</c:v>
                </c:pt>
                <c:pt idx="1">
                  <c:v>0.38709677419354838</c:v>
                </c:pt>
              </c:numCache>
            </c:numRef>
          </c:val>
        </c:ser>
        <c:ser>
          <c:idx val="1"/>
          <c:order val="1"/>
          <c:tx>
            <c:strRef>
              <c:f>T_chart!$A$22</c:f>
              <c:strCache>
                <c:ptCount val="1"/>
                <c:pt idx="0">
                  <c:v>2 - 4x vícekrát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6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T_chart!$B$22:$C$22</c:f>
              <c:numCache>
                <c:formatCode>0%</c:formatCode>
                <c:ptCount val="2"/>
                <c:pt idx="0">
                  <c:v>0.28624192059095105</c:v>
                </c:pt>
                <c:pt idx="1">
                  <c:v>0.27188940092165897</c:v>
                </c:pt>
              </c:numCache>
            </c:numRef>
          </c:val>
        </c:ser>
        <c:ser>
          <c:idx val="2"/>
          <c:order val="2"/>
          <c:tx>
            <c:strRef>
              <c:f>T_chart!$A$23</c:f>
              <c:strCache>
                <c:ptCount val="1"/>
                <c:pt idx="0">
                  <c:v>Asi jednou ročně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T_chart!$B$23:$C$23</c:f>
              <c:numCache>
                <c:formatCode>0%</c:formatCode>
                <c:ptCount val="2"/>
                <c:pt idx="0">
                  <c:v>0.10895660203139428</c:v>
                </c:pt>
                <c:pt idx="1">
                  <c:v>0.10414746543778802</c:v>
                </c:pt>
              </c:numCache>
            </c:numRef>
          </c:val>
        </c:ser>
        <c:ser>
          <c:idx val="3"/>
          <c:order val="3"/>
          <c:tx>
            <c:strRef>
              <c:f>T_chart!$A$24</c:f>
              <c:strCache>
                <c:ptCount val="1"/>
                <c:pt idx="0">
                  <c:v>Méně často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[&gt;0.015]\ 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3">
                        <a:lumMod val="20000"/>
                        <a:lumOff val="8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T_chart!$B$24:$C$24</c:f>
              <c:numCache>
                <c:formatCode>0%</c:formatCode>
                <c:ptCount val="2"/>
                <c:pt idx="0">
                  <c:v>8.6795937211449681E-2</c:v>
                </c:pt>
                <c:pt idx="1">
                  <c:v>7.0046082949308752E-2</c:v>
                </c:pt>
              </c:numCache>
            </c:numRef>
          </c:val>
        </c:ser>
        <c:ser>
          <c:idx val="4"/>
          <c:order val="4"/>
          <c:tx>
            <c:strRef>
              <c:f>T_chart!$A$25</c:f>
              <c:strCache>
                <c:ptCount val="1"/>
                <c:pt idx="0">
                  <c:v>Jsem zde poprvé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T_chart!$B$20:$C$20</c:f>
              <c:strCache>
                <c:ptCount val="2"/>
                <c:pt idx="0">
                  <c:v>Noc divadel</c:v>
                </c:pt>
                <c:pt idx="1">
                  <c:v>Běžná představení</c:v>
                </c:pt>
              </c:strCache>
            </c:strRef>
          </c:cat>
          <c:val>
            <c:numRef>
              <c:f>T_chart!$B$25:$C$25</c:f>
              <c:numCache>
                <c:formatCode>0%</c:formatCode>
                <c:ptCount val="2"/>
                <c:pt idx="0">
                  <c:v>0.18928901200369344</c:v>
                </c:pt>
                <c:pt idx="1">
                  <c:v>0.16682027649769585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41527424"/>
        <c:axId val="241561984"/>
      </c:barChart>
      <c:catAx>
        <c:axId val="2415274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/>
            </a:pPr>
            <a:endParaRPr lang="cs-CZ"/>
          </a:p>
        </c:txPr>
        <c:crossAx val="241561984"/>
        <c:crosses val="autoZero"/>
        <c:auto val="1"/>
        <c:lblAlgn val="ctr"/>
        <c:lblOffset val="100"/>
        <c:noMultiLvlLbl val="0"/>
      </c:catAx>
      <c:valAx>
        <c:axId val="241561984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241527424"/>
        <c:crosses val="max"/>
        <c:crossBetween val="between"/>
        <c:minorUnit val="4.0000000000000022E-2"/>
      </c:valAx>
      <c:spPr>
        <a:noFill/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>
                <a:solidFill>
                  <a:schemeClr val="accent6"/>
                </a:solidFill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chemeClr val="accent3"/>
                </a:solidFill>
              </a:defRPr>
            </a:pPr>
            <a:endParaRPr lang="cs-CZ"/>
          </a:p>
        </c:txPr>
      </c:legendEntry>
      <c:legendEntry>
        <c:idx val="3"/>
        <c:txPr>
          <a:bodyPr/>
          <a:lstStyle/>
          <a:p>
            <a:pPr>
              <a:defRPr sz="1400">
                <a:solidFill>
                  <a:schemeClr val="accent3"/>
                </a:solidFill>
              </a:defRPr>
            </a:pPr>
            <a:endParaRPr lang="cs-CZ"/>
          </a:p>
        </c:txPr>
      </c:legendEntry>
      <c:legendEntry>
        <c:idx val="4"/>
        <c:txPr>
          <a:bodyPr/>
          <a:lstStyle/>
          <a:p>
            <a:pPr>
              <a:defRPr sz="1400">
                <a:solidFill>
                  <a:schemeClr val="accent3">
                    <a:lumMod val="75000"/>
                  </a:schemeClr>
                </a:solidFill>
              </a:defRPr>
            </a:pPr>
            <a:endParaRPr lang="cs-CZ"/>
          </a:p>
        </c:txPr>
      </c:legendEntry>
      <c:layout>
        <c:manualLayout>
          <c:xMode val="edge"/>
          <c:yMode val="edge"/>
          <c:x val="0.19974315484932617"/>
          <c:y val="5.7576117785250763E-2"/>
          <c:w val="0.78100293420001199"/>
          <c:h val="9.3009025106950263E-2"/>
        </c:manualLayout>
      </c:layout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Text zápatí (edituje se v menu Vložení / Záhlaví a zápatí)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956D6-F0E2-4C32-AC08-41F16176C2EB}" type="datetimeFigureOut">
              <a:rPr lang="cs-CZ" smtClean="0"/>
              <a:pPr/>
              <a:t>10.08.2017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EE2E5-390F-4FEF-8359-C6E7CA5D3F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45323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Text zápatí (edituje se v menu Vložení / Záhlaví a zápatí)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6D792-BC61-4A07-AFFD-232095BAA9D6}" type="datetimeFigureOut">
              <a:rPr lang="cs-CZ" smtClean="0"/>
              <a:pPr/>
              <a:t>10.08.2017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2CE04-932B-4561-95CF-06BE1B42BE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11262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1B68E-7493-4C5E-941C-C28691FC6A1E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44D84E4-C645-431F-9E70-578BE8B5841E}" type="datetime1">
              <a:rPr lang="cs-CZ" smtClean="0">
                <a:solidFill>
                  <a:prstClr val="black"/>
                </a:solidFill>
              </a:rPr>
              <a:pPr/>
              <a:t>10.08.2017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Text zápatí (edituje se v menu Vložení / Záhlaví a zápatí)</a:t>
            </a: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6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1B68E-7493-4C5E-941C-C28691FC6A1E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03DD85B-60A3-4EEE-94BC-23063AEAA2C7}" type="datetime1">
              <a:rPr lang="cs-CZ" smtClean="0">
                <a:solidFill>
                  <a:prstClr val="black"/>
                </a:solidFill>
              </a:rPr>
              <a:pPr/>
              <a:t>10.08.2017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Text zápatí (edituje se v menu Vložení / Záhlaví a zápatí)</a:t>
            </a: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28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1B68E-7493-4C5E-941C-C28691FC6A1E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088B6BA-C323-4EA8-9C15-B8544EF5E0A6}" type="datetime1">
              <a:rPr lang="cs-CZ" smtClean="0">
                <a:solidFill>
                  <a:prstClr val="black"/>
                </a:solidFill>
              </a:rPr>
              <a:pPr/>
              <a:t>10.08.2017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Text zápatí (edituje se v menu Vložení / Záhlaví a zápatí)</a:t>
            </a: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9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26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181585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611494" y="1548384"/>
            <a:ext cx="7921012" cy="4803648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7441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42156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8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8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21602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8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4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1494" y="1521620"/>
            <a:ext cx="7921012" cy="4787748"/>
          </a:xfrm>
          <a:prstGeom prst="rect">
            <a:avLst/>
          </a:prstGeom>
        </p:spPr>
        <p:txBody>
          <a:bodyPr/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rgbClr val="009FE3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9FE3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2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94" y="368608"/>
            <a:ext cx="7921012" cy="1260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988817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988816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7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8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8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21602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8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4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2673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645920"/>
            <a:ext cx="3780483" cy="4504849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645920"/>
            <a:ext cx="3780483" cy="4497705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3674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1494" y="1521620"/>
            <a:ext cx="7921012" cy="4787748"/>
          </a:xfrm>
          <a:prstGeom prst="rect">
            <a:avLst/>
          </a:prstGeom>
        </p:spPr>
        <p:txBody>
          <a:bodyPr/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rgbClr val="009FE3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9FE3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2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94" y="368608"/>
            <a:ext cx="7921012" cy="1260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988817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988816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7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59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5548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42156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8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8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21602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8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4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1494" y="1521620"/>
            <a:ext cx="7921012" cy="4787748"/>
          </a:xfrm>
          <a:prstGeom prst="rect">
            <a:avLst/>
          </a:prstGeom>
        </p:spPr>
        <p:txBody>
          <a:bodyPr/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rgbClr val="009FE3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9FE3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2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94" y="368608"/>
            <a:ext cx="7921012" cy="1260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988817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988816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8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7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59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5548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4215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532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30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118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383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59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079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5548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4215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532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303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118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383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79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49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494" y="1548384"/>
            <a:ext cx="7921012" cy="4803648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611505" y="368610"/>
            <a:ext cx="7920990" cy="11744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6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645920"/>
            <a:ext cx="3780483" cy="4504849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645920"/>
            <a:ext cx="3780483" cy="4497705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2673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9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249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8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7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92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04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181585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611494" y="1548384"/>
            <a:ext cx="7921012" cy="4803648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44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2673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645920"/>
            <a:ext cx="3780483" cy="4504849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645920"/>
            <a:ext cx="3780483" cy="4497705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67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59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5548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4215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532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494" y="1548384"/>
            <a:ext cx="7921012" cy="4803648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611505" y="368610"/>
            <a:ext cx="7920990" cy="11744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046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303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96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118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383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796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495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494" y="1548384"/>
            <a:ext cx="7921012" cy="4803648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611505" y="368610"/>
            <a:ext cx="7920990" cy="11744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6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645920"/>
            <a:ext cx="3780483" cy="4504849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645920"/>
            <a:ext cx="3780483" cy="4497705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2673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96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8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645920"/>
            <a:ext cx="3780483" cy="4504849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645920"/>
            <a:ext cx="3780483" cy="4497705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2673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50967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8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8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21602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8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4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1494" y="1521620"/>
            <a:ext cx="7921012" cy="4787748"/>
          </a:xfrm>
          <a:prstGeom prst="rect">
            <a:avLst/>
          </a:prstGeom>
        </p:spPr>
        <p:txBody>
          <a:bodyPr/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rgbClr val="009FE3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9FE3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2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94" y="368608"/>
            <a:ext cx="7921012" cy="1260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988817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988816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7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7"/>
            <a:ext cx="7920990" cy="594076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21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43205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385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8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8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21602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8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68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4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1494" y="1521620"/>
            <a:ext cx="7921012" cy="4787748"/>
          </a:xfrm>
          <a:prstGeom prst="rect">
            <a:avLst/>
          </a:prstGeom>
        </p:spPr>
        <p:txBody>
          <a:bodyPr/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rgbClr val="009FE3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9FE3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2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94" y="368608"/>
            <a:ext cx="7921012" cy="1260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988817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988816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7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8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8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21602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8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4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1494" y="1521620"/>
            <a:ext cx="7921012" cy="4787748"/>
          </a:xfrm>
          <a:prstGeom prst="rect">
            <a:avLst/>
          </a:prstGeom>
        </p:spPr>
        <p:txBody>
          <a:bodyPr/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rgbClr val="009FE3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9FE3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2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94" y="368608"/>
            <a:ext cx="7921012" cy="1260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988817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988816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7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47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8532813" y="6391275"/>
            <a:ext cx="61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3B0C14-A952-41A3-B5D9-67DA574CFDFE}" type="slidenum">
              <a:rPr lang="cs-CZ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400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8532813" y="6391275"/>
            <a:ext cx="61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BF5071-1970-4C70-A804-172DBF4DC813}" type="slidenum">
              <a:rPr lang="cs-CZ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182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8532813" y="6391275"/>
            <a:ext cx="61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BF938A-C107-436D-AA61-55035A0E356B}" type="slidenum">
              <a:rPr lang="cs-CZ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380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611494" y="1548384"/>
            <a:ext cx="7921012" cy="4803648"/>
          </a:xfrm>
          <a:prstGeom prst="rect">
            <a:avLst/>
          </a:prstGeom>
        </p:spPr>
        <p:txBody>
          <a:bodyPr/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8532813" y="6391275"/>
            <a:ext cx="61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37CA0A-69EE-4B8F-8355-AA58399F7B91}" type="slidenum">
              <a:rPr lang="cs-CZ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659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"/>
          </p:nvPr>
        </p:nvSpPr>
        <p:spPr>
          <a:xfrm>
            <a:off x="611494" y="1645920"/>
            <a:ext cx="3780483" cy="4504849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sz="half" idx="11"/>
          </p:nvPr>
        </p:nvSpPr>
        <p:spPr>
          <a:xfrm>
            <a:off x="4752023" y="1645920"/>
            <a:ext cx="3780483" cy="4497705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532813" y="6391275"/>
            <a:ext cx="61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9813F7-E91E-4F0A-9E58-2F33CCCE3904}" type="slidenum">
              <a:rPr lang="cs-CZ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840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4585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8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8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21602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8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4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1494" y="1521620"/>
            <a:ext cx="7921012" cy="4787748"/>
          </a:xfrm>
          <a:prstGeom prst="rect">
            <a:avLst/>
          </a:prstGeom>
        </p:spPr>
        <p:txBody>
          <a:bodyPr/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rgbClr val="009FE3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9FE3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2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9928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94" y="368608"/>
            <a:ext cx="7921012" cy="1260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988817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988816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7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5940760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58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21602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13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8"/>
            <a:ext cx="7920990" cy="5940760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4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43205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4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94" y="368608"/>
            <a:ext cx="7921012" cy="1260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11494" y="1521620"/>
            <a:ext cx="7921012" cy="4787748"/>
          </a:xfrm>
          <a:prstGeom prst="rect">
            <a:avLst/>
          </a:prstGeom>
        </p:spPr>
        <p:txBody>
          <a:bodyPr/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rgbClr val="009FE3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9FE3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8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94" y="368608"/>
            <a:ext cx="7921012" cy="1260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988817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rgbClr val="009FE3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9FE3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988816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rgbClr val="009FE3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9FE3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7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0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21602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9730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71046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8"/>
            <a:ext cx="7920990" cy="5932180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 b="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52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24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5944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42156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5944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42156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494" y="1548384"/>
            <a:ext cx="7921012" cy="4803648"/>
          </a:xfrm>
          <a:prstGeom prst="rect">
            <a:avLst/>
          </a:prstGeom>
        </p:spPr>
        <p:txBody>
          <a:bodyPr/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630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9174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03792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59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7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6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8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theme" Target="../theme/theme22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9.png"/><Relationship Id="rId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9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9.png"/><Relationship Id="rId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9.pn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theme" Target="../theme/theme27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9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theme" Target="../theme/theme2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09.xml"/><Relationship Id="rId7" Type="http://schemas.openxmlformats.org/officeDocument/2006/relationships/theme" Target="../theme/theme29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theme" Target="../theme/theme30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me\Dropbox\nms - vizualni styl 2014\loga\NMS_logo01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73929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10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02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1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sf\Home\Dropbox\nms\_layout images\polygon-background10_BLUE_w2048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2" descr="\\psf\Home\Dropbox\nms\dopisni papiry (sablona DOC)\pomocne\NMS_logo01_WeMakeSense-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57" y="5707547"/>
            <a:ext cx="1254036" cy="7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me\Dropbox\nms\_layout images\polygon-background10_BLUE-LIGHT_w2048p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2" descr="\\psf\Home\Dropbox\nms\dopisni papiry (sablona DOC)\pomocne\NMS_logo01_WeMakeSense-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57" y="5707547"/>
            <a:ext cx="1254036" cy="7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4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98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me\Dropbox\nms\_layout images\polygon-background10_GREY_w2048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2757" y="5699173"/>
            <a:ext cx="1254036" cy="7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7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me\Dropbox\nms - vizualni styl 2014\loga\NMS_logo01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73929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  <p:sp>
        <p:nvSpPr>
          <p:cNvPr id="9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10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2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sf\Home\Dropbox\nms - vizualni styl 2014\loga\NMS_logo01_RGB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73930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 userDrawn="1"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3" descr="\\psf\Home\Dropbox\nms - vizualni styl 2014\loga\NMS_logo01_NEG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70" y="6373929"/>
            <a:ext cx="1008935" cy="48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294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sf\Home\Dropbox\nms - vizualni styl 2014\loga\NMS_logo01_RGB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73930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 userDrawn="1"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sf\Home\Dropbox\nms - vizualni styl 2014\loga\NMS_logo01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73930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7"/>
          <p:cNvSpPr>
            <a:spLocks noChangeArrowheads="1"/>
          </p:cNvSpPr>
          <p:nvPr/>
        </p:nvSpPr>
        <p:spPr bwMode="auto">
          <a:xfrm>
            <a:off x="0" y="0"/>
            <a:ext cx="9144000" cy="71438"/>
          </a:xfrm>
          <a:prstGeom prst="rect">
            <a:avLst/>
          </a:prstGeom>
          <a:solidFill>
            <a:srgbClr val="1964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151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sf\Home\Dropbox\nms - vizualni styl 2014\loga\NMS_logo01_RGB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9513" y="6373930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 userDrawn="1"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2" descr="\\psf\Home\Dropbox\nms - vizualni styl 2014\loga\NMS_logo01_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73929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1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 userDrawn="1"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4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f\Home\Dropbox\nms - vizualni styl 2014\loga\NMS_logo01_NEGwhit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00" y="6273943"/>
            <a:ext cx="1216106" cy="58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 userDrawn="1"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3" descr="\\psf\Home\Dropbox\nms - vizualni styl 2014\loga\NMS_logo01_NEG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00" y="6273943"/>
            <a:ext cx="1216106" cy="58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3" descr="\\psf\Home\Dropbox\nms - vizualni styl 2014\loga\NMS_logo01_NEG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00" y="6273943"/>
            <a:ext cx="1216106" cy="58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3" descr="\\psf\Home\Dropbox\nms - vizualni styl 2014\loga\NMS_logo01_NEG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400" y="6273943"/>
            <a:ext cx="1216106" cy="58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3" descr="\\psf\Home\Dropbox\nms - vizualni styl 2014\loga\NMS_logo01_NEG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00" y="6273943"/>
            <a:ext cx="1216106" cy="58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sf\Home\Dropbox\nms - vizualni styl 2014\loga\NMS_logo01_RGB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73930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 userDrawn="1"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sf\Home\Dropbox\nms - vizualni styl 2014\loga\NMS_logo01_RGB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9513" y="6373930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sf\Home\Dropbox\nms\_layout images\polygon-background10_BLUE_w2048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2" descr="\\psf\Home\Dropbox\nms\dopisni papiry (sablona DOC)\pomocne\NMS_logo01_WeMakeSense-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57" y="5707547"/>
            <a:ext cx="1254036" cy="7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sf\Home\Dropbox\nms\_layout images\polygon-background10_BLUE_w2048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2" descr="\\psf\Home\Dropbox\nms\dopisni papiry (sablona DOC)\pomocne\NMS_logo01_WeMakeSense-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57" y="5707547"/>
            <a:ext cx="1254036" cy="7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sf\Home\Dropbox\nms - vizualni styl 2014\loga\NMS_logo01_RGB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73930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 userDrawn="1"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me\Dropbox\nms\_layout images\polygon-background10_BLUE-LIGHT_w2048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2" descr="\\psf\Home\Dropbox\nms\dopisni papiry (sablona DOC)\pomocne\NMS_logo01_WeMakeSense-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57" y="5707547"/>
            <a:ext cx="1254036" cy="7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4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me\Dropbox\nms\_layout images\polygon-background10_GREY_w2048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2757" y="5699173"/>
            <a:ext cx="1254036" cy="7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7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sf\Home\Dropbox\nms\_layout images\polygon-background10_BLUE_w2048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Picture 2" descr="\\psf\Home\Dropbox\nms\dopisni papiry (sablona DOC)\pomocne\NMS_logo01_WeMakeSense-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57" y="5707547"/>
            <a:ext cx="1254036" cy="7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me\Dropbox\nms\_layout images\polygon-background10_BLUE-LIGHT_w2048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Picture 2" descr="\\psf\Home\Dropbox\nms\dopisni papiry (sablona DOC)\pomocne\NMS_logo01_WeMakeSense-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57" y="5707547"/>
            <a:ext cx="1254036" cy="7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4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me\Dropbox\nms\_layout images\polygon-background10_GREY_w2048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2757" y="5699173"/>
            <a:ext cx="1254036" cy="7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7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me\Dropbox\nms - vizualni styl 2014\loga\NMS_logo01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73929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2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613386" y="6264066"/>
            <a:ext cx="6667631" cy="59393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cs-CZ" sz="1100" b="1" dirty="0" smtClean="0">
                <a:solidFill>
                  <a:srgbClr val="009FE3"/>
                </a:solidFill>
                <a:cs typeface="Arial" charset="0"/>
              </a:rPr>
              <a:t>Pro </a:t>
            </a:r>
            <a:r>
              <a:rPr lang="cs-CZ" sz="1100" b="1" dirty="0" smtClean="0">
                <a:solidFill>
                  <a:prstClr val="white"/>
                </a:solidFill>
                <a:cs typeface="Arial" charset="0"/>
              </a:rPr>
              <a:t>Institut umění – Divadelní ústav </a:t>
            </a:r>
            <a:r>
              <a:rPr lang="cs-CZ" sz="1100" b="1" dirty="0" smtClean="0">
                <a:solidFill>
                  <a:srgbClr val="009FE3"/>
                </a:solidFill>
                <a:cs typeface="Arial" charset="0"/>
              </a:rPr>
              <a:t>zpracovala agentura </a:t>
            </a:r>
            <a:r>
              <a:rPr lang="cs-CZ" sz="1100" b="1" dirty="0" smtClean="0">
                <a:solidFill>
                  <a:prstClr val="white"/>
                </a:solidFill>
                <a:cs typeface="Arial" charset="0"/>
              </a:rPr>
              <a:t>NMS Market </a:t>
            </a:r>
            <a:r>
              <a:rPr lang="en-GB" sz="1100" b="1" dirty="0" smtClean="0">
                <a:solidFill>
                  <a:prstClr val="white"/>
                </a:solidFill>
                <a:cs typeface="Arial" charset="0"/>
              </a:rPr>
              <a:t>Research</a:t>
            </a:r>
            <a:r>
              <a:rPr lang="cs-CZ" sz="1100" b="1" dirty="0" smtClean="0">
                <a:solidFill>
                  <a:prstClr val="white"/>
                </a:solidFill>
                <a:cs typeface="Arial" charset="0"/>
              </a:rPr>
              <a:t> </a:t>
            </a:r>
            <a:r>
              <a:rPr lang="cs-CZ" sz="1100" b="1" dirty="0" smtClean="0">
                <a:solidFill>
                  <a:srgbClr val="009FE3"/>
                </a:solidFill>
                <a:cs typeface="Arial" charset="0"/>
              </a:rPr>
              <a:t>v Praze, dne </a:t>
            </a:r>
            <a:r>
              <a:rPr lang="cs-CZ" sz="1100" b="1" dirty="0" smtClean="0">
                <a:solidFill>
                  <a:schemeClr val="bg1"/>
                </a:solidFill>
                <a:cs typeface="Arial" charset="0"/>
              </a:rPr>
              <a:t>10</a:t>
            </a:r>
            <a:r>
              <a:rPr lang="cs-CZ" sz="1100" b="1" dirty="0" smtClean="0">
                <a:solidFill>
                  <a:prstClr val="white"/>
                </a:solidFill>
                <a:cs typeface="Arial" charset="0"/>
              </a:rPr>
              <a:t>.8.2017</a:t>
            </a:r>
            <a:endParaRPr lang="cs-CZ" sz="1100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Závěrečná zpráva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Noc divadel 2015</a:t>
            </a:r>
            <a:endParaRPr lang="cs-CZ" dirty="0"/>
          </a:p>
        </p:txBody>
      </p:sp>
      <p:sp>
        <p:nvSpPr>
          <p:cNvPr id="12" name="Ovál 11"/>
          <p:cNvSpPr/>
          <p:nvPr/>
        </p:nvSpPr>
        <p:spPr bwMode="auto">
          <a:xfrm>
            <a:off x="613385" y="3543639"/>
            <a:ext cx="2064269" cy="206138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30" name="Picture 6" descr="http://www.nocdivadel.cz/archive_files/2015/logo_vlnovka/noc_logo_c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5" y="3937243"/>
            <a:ext cx="1979473" cy="13580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1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745816"/>
          </a:xfrm>
        </p:spPr>
        <p:txBody>
          <a:bodyPr>
            <a:noAutofit/>
          </a:bodyPr>
          <a:lstStyle/>
          <a:p>
            <a:r>
              <a:rPr lang="cs-CZ" sz="4000" dirty="0" smtClean="0"/>
              <a:t>Volnočasové aktivity</a:t>
            </a:r>
            <a:br>
              <a:rPr lang="cs-CZ" sz="4000" dirty="0" smtClean="0"/>
            </a:br>
            <a:r>
              <a:rPr lang="cs-CZ" sz="1800" dirty="0" smtClean="0"/>
              <a:t>(návštěvníci Noci divadel)</a:t>
            </a:r>
            <a:endParaRPr lang="en-GB" sz="4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10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1691152072"/>
              </p:ext>
            </p:extLst>
          </p:nvPr>
        </p:nvGraphicFramePr>
        <p:xfrm>
          <a:off x="457881" y="3122023"/>
          <a:ext cx="8316626" cy="327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05223" y="1378082"/>
            <a:ext cx="802194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Kultura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 hraje ve volném čase návštěvníků Noci divadel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významnou roli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 – a to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kultura běžná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 (TV, hudba),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tak i „vysoká“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 (divadlo, vážná hudba, výstavy) v podobné míře. Méně často naopak návštěvníci Noci divadel navštěvují kina a populární koncerty. Ve významné míře se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věnují četbě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, ale také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aktivnímu sportu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. Naopak významně méně jsou diváky sportovních akcí.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04800" y="6396134"/>
            <a:ext cx="4007892" cy="46166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prstClr val="black"/>
                </a:solidFill>
                <a:cs typeface="Arial" charset="0"/>
              </a:rPr>
              <a:t>Q15. </a:t>
            </a:r>
            <a:r>
              <a:rPr lang="cs-CZ" sz="1200" dirty="0"/>
              <a:t>Jak často trávíte svůj volný čas následujícími aktivitami? </a:t>
            </a:r>
            <a:endParaRPr lang="cs-CZ" sz="12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cs typeface="Arial" charset="0"/>
              </a:rPr>
              <a:t>Noc divadel, </a:t>
            </a:r>
            <a:r>
              <a:rPr lang="en-GB" sz="1200" i="1" dirty="0" smtClean="0">
                <a:cs typeface="Arial" charset="0"/>
              </a:rPr>
              <a:t>N=</a:t>
            </a:r>
            <a:r>
              <a:rPr lang="cs-CZ" sz="1200" i="1" dirty="0" smtClean="0">
                <a:cs typeface="Arial" charset="0"/>
              </a:rPr>
              <a:t>995 (chybějící </a:t>
            </a:r>
            <a:r>
              <a:rPr lang="cs-CZ" sz="1200" i="1" dirty="0">
                <a:cs typeface="Arial" charset="0"/>
              </a:rPr>
              <a:t>odpovědi vyloučeny</a:t>
            </a:r>
            <a:r>
              <a:rPr lang="cs-CZ" sz="1200" i="1" dirty="0" smtClean="0">
                <a:cs typeface="Arial" charset="0"/>
              </a:rPr>
              <a:t>).</a:t>
            </a:r>
            <a:endParaRPr lang="en-GB" sz="1200" i="1" dirty="0">
              <a:cs typeface="Arial" charset="0"/>
            </a:endParaRPr>
          </a:p>
        </p:txBody>
      </p:sp>
      <p:pic>
        <p:nvPicPr>
          <p:cNvPr id="8" name="Picture 6" descr="http://www.nocdivadel.cz/archive_files/2015/logo_vlnovka/noc_logo_c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15" y="257406"/>
            <a:ext cx="1229096" cy="8432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745816"/>
          </a:xfrm>
        </p:spPr>
        <p:txBody>
          <a:bodyPr>
            <a:noAutofit/>
          </a:bodyPr>
          <a:lstStyle/>
          <a:p>
            <a:r>
              <a:rPr lang="cs-CZ" dirty="0"/>
              <a:t>Volnočasové aktivity</a:t>
            </a:r>
            <a:br>
              <a:rPr lang="cs-CZ" dirty="0"/>
            </a:br>
            <a:r>
              <a:rPr lang="cs-CZ" sz="1800" dirty="0" smtClean="0"/>
              <a:t>(srovnání s běžným publikem)</a:t>
            </a:r>
            <a:endParaRPr lang="en-GB" sz="1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11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05223" y="1351956"/>
            <a:ext cx="802194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Volnočasové aktivity běžného publika se od návštěvníků Noci divadel významně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neliší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. Oproti běžnému publiku jsou návštěvníci Noci divadel o něco méně kulturně aktivní, naopak tráví více času sportem či ručními pracemi/pracemi na zahradě.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04800" y="6396134"/>
            <a:ext cx="5038367" cy="46166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prstClr val="black"/>
                </a:solidFill>
                <a:cs typeface="Arial" charset="0"/>
              </a:rPr>
              <a:t>Q16. </a:t>
            </a:r>
            <a:r>
              <a:rPr lang="cs-CZ" sz="1200" dirty="0"/>
              <a:t>Jak často trávíte svůj volný čas následujícími aktivitami? </a:t>
            </a:r>
            <a:endParaRPr lang="cs-CZ" sz="12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cs typeface="Arial" charset="0"/>
              </a:rPr>
              <a:t>Noc divadel, </a:t>
            </a:r>
            <a:r>
              <a:rPr lang="cs-CZ" sz="1200" i="1" dirty="0" smtClean="0">
                <a:cs typeface="Arial" charset="0"/>
              </a:rPr>
              <a:t>, N=995; Běžné publikum </a:t>
            </a:r>
            <a:r>
              <a:rPr lang="en-GB" sz="1200" i="1" dirty="0" smtClean="0">
                <a:cs typeface="Arial" charset="0"/>
              </a:rPr>
              <a:t>N=</a:t>
            </a:r>
            <a:r>
              <a:rPr lang="cs-CZ" sz="1200" i="1" dirty="0" smtClean="0">
                <a:cs typeface="Arial" charset="0"/>
              </a:rPr>
              <a:t> 1034 (chybějící </a:t>
            </a:r>
            <a:r>
              <a:rPr lang="cs-CZ" sz="1200" i="1" dirty="0">
                <a:cs typeface="Arial" charset="0"/>
              </a:rPr>
              <a:t>odpovědi vyloučeny</a:t>
            </a:r>
            <a:r>
              <a:rPr lang="cs-CZ" sz="1200" i="1" dirty="0" smtClean="0">
                <a:cs typeface="Arial" charset="0"/>
              </a:rPr>
              <a:t>).</a:t>
            </a:r>
            <a:endParaRPr lang="en-GB" sz="1200" i="1" dirty="0">
              <a:cs typeface="Arial" charset="0"/>
            </a:endParaRP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2484767142"/>
              </p:ext>
            </p:extLst>
          </p:nvPr>
        </p:nvGraphicFramePr>
        <p:xfrm>
          <a:off x="647700" y="2339788"/>
          <a:ext cx="7915275" cy="375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6727372" y="3293440"/>
            <a:ext cx="1729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% pravidelně + často</a:t>
            </a:r>
          </a:p>
        </p:txBody>
      </p:sp>
    </p:spTree>
    <p:extLst>
      <p:ext uri="{BB962C8B-B14F-4D97-AF65-F5344CB8AC3E}">
        <p14:creationId xmlns:p14="http://schemas.microsoft.com/office/powerpoint/2010/main" val="41519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Divácké chování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962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Dojíždění z jiného města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262B2E-B0CB-4DBB-8C61-F612C05A0A37}" type="slidenum">
              <a:rPr lang="cs-CZ" smtClean="0"/>
              <a:pPr/>
              <a:t>13</a:t>
            </a:fld>
            <a:endParaRPr lang="cs-CZ" dirty="0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407322679"/>
              </p:ext>
            </p:extLst>
          </p:nvPr>
        </p:nvGraphicFramePr>
        <p:xfrm>
          <a:off x="647700" y="2339788"/>
          <a:ext cx="7915275" cy="375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délník 6"/>
          <p:cNvSpPr/>
          <p:nvPr/>
        </p:nvSpPr>
        <p:spPr>
          <a:xfrm>
            <a:off x="604800" y="6396134"/>
            <a:ext cx="5256504" cy="46166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prstClr val="black"/>
                </a:solidFill>
                <a:cs typeface="Arial" charset="0"/>
              </a:rPr>
              <a:t>Q04</a:t>
            </a:r>
            <a:r>
              <a:rPr lang="cs-CZ" sz="1200" dirty="0">
                <a:solidFill>
                  <a:prstClr val="black"/>
                </a:solidFill>
                <a:cs typeface="Arial" charset="0"/>
              </a:rPr>
              <a:t>. Město (obec), kde bydlíte: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Noc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divadel, </a:t>
            </a:r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N=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1060;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Divadelní publikum, 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N=1071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(chybějící odpovědi vyloučeny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).</a:t>
            </a:r>
            <a:endParaRPr lang="en-GB" sz="1200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5223" y="1403425"/>
            <a:ext cx="802194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Přibližně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třetina diváků přijíždí do divadla z jiného města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, než kde se divadlo nachází. Na běžná představení je to mírně častěji, než 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na 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Noc divadel.</a:t>
            </a:r>
          </a:p>
        </p:txBody>
      </p:sp>
    </p:spTree>
    <p:extLst>
      <p:ext uri="{BB962C8B-B14F-4D97-AF65-F5344CB8AC3E}">
        <p14:creationId xmlns:p14="http://schemas.microsoft.com/office/powerpoint/2010/main" val="2127971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Doprovod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4141953706"/>
              </p:ext>
            </p:extLst>
          </p:nvPr>
        </p:nvGraphicFramePr>
        <p:xfrm>
          <a:off x="647700" y="2339788"/>
          <a:ext cx="7915275" cy="375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604800" y="6396134"/>
            <a:ext cx="5291770" cy="46166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prstClr val="black"/>
                </a:solidFill>
                <a:cs typeface="Arial" charset="0"/>
              </a:rPr>
              <a:t>Q06b. S kým jste dnes do divadla přišel/a?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Noc divadel, </a:t>
            </a:r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N=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1067;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Divadelní publikum, 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N=1075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(chybějící odpovědi vyloučeny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).</a:t>
            </a:r>
            <a:endParaRPr lang="en-GB" sz="1200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5223" y="1195200"/>
            <a:ext cx="802194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Doprovodem nejčastěji bývá partner nebo přátelé a známí. Noci divadel se návštěvníci častěji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účastní s dětmi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, běžné publikum naopak více chodí do divadla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 s přáteli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50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Oblíbený žánr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04800" y="6396134"/>
            <a:ext cx="5256504" cy="46166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prstClr val="black"/>
                </a:solidFill>
                <a:cs typeface="Arial" charset="0"/>
              </a:rPr>
              <a:t>Q09</a:t>
            </a:r>
            <a:r>
              <a:rPr lang="cs-CZ" sz="1200" dirty="0">
                <a:solidFill>
                  <a:prstClr val="black"/>
                </a:solidFill>
                <a:cs typeface="Arial" charset="0"/>
              </a:rPr>
              <a:t>. Jaký typ představení rád/a navštěvujete</a:t>
            </a:r>
            <a:r>
              <a:rPr lang="cs-CZ" sz="1200" dirty="0" smtClean="0">
                <a:solidFill>
                  <a:prstClr val="black"/>
                </a:solidFill>
                <a:cs typeface="Arial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Noc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divadel, </a:t>
            </a:r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N=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1052;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Divadelní publikum, 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N=</a:t>
            </a:r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1073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(chybějící odpovědi vyloučeny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).</a:t>
            </a:r>
            <a:endParaRPr lang="en-GB" sz="1200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5223" y="1195200"/>
            <a:ext cx="802194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Noc divadel navštívili diváci, jejichž oblíbeným žánrem je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vedle činohry komedie a muzikál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. Oproti běžným představením přišlo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více „mainstreamové“ publikum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, naopak na běžných představeních se častěji vyskytují milovníci opery či baletu.</a:t>
            </a: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1540167795"/>
              </p:ext>
            </p:extLst>
          </p:nvPr>
        </p:nvGraphicFramePr>
        <p:xfrm>
          <a:off x="702945" y="2635379"/>
          <a:ext cx="7829550" cy="3755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3092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Loajalita návštěvníků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61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Pravidelní * noví diváci </a:t>
            </a:r>
            <a:br>
              <a:rPr lang="cs-CZ" dirty="0" smtClean="0"/>
            </a:br>
            <a:r>
              <a:rPr lang="cs-CZ" sz="1400" dirty="0" smtClean="0"/>
              <a:t>(daného divadla)</a:t>
            </a:r>
            <a:endParaRPr lang="cs-CZ" sz="1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749392230"/>
              </p:ext>
            </p:extLst>
          </p:nvPr>
        </p:nvGraphicFramePr>
        <p:xfrm>
          <a:off x="647700" y="2951428"/>
          <a:ext cx="7915275" cy="313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604800" y="6396134"/>
            <a:ext cx="5256504" cy="46166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prstClr val="black"/>
                </a:solidFill>
                <a:cs typeface="Arial" charset="0"/>
              </a:rPr>
              <a:t>Q05b. Jak často chodíte do tohoto divadla?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Noc divadel, </a:t>
            </a:r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N=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1083;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Divadelní publikum, 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N=</a:t>
            </a:r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1085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(chybějící odpovědi vyloučeny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).</a:t>
            </a:r>
            <a:endParaRPr lang="en-GB" sz="1200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5223" y="1349101"/>
            <a:ext cx="802194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Návštěvníci Noci divadel se od návštěvníků běžných představení významně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neliší podle loajality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. Na Noc divadel i na běžná představení přijde přibližně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pětina nových diváků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 (kteří do daného divadla přišli poprvé).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704962"/>
              </p:ext>
            </p:extLst>
          </p:nvPr>
        </p:nvGraphicFramePr>
        <p:xfrm>
          <a:off x="2127566" y="2517213"/>
          <a:ext cx="647244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9080"/>
                <a:gridCol w="1301772"/>
                <a:gridCol w="2494302"/>
                <a:gridCol w="13472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6"/>
                          </a:solidFill>
                        </a:rPr>
                        <a:t>PRAVIDELNÍ</a:t>
                      </a:r>
                      <a:endParaRPr lang="cs-CZ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ČASTÍ</a:t>
                      </a:r>
                      <a:endParaRPr lang="cs-CZ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3"/>
                          </a:solidFill>
                        </a:rPr>
                        <a:t>OBČASNÍ</a:t>
                      </a:r>
                      <a:endParaRPr lang="cs-CZ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NOVÍ</a:t>
                      </a:r>
                      <a:endParaRPr lang="cs-CZ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Levá složená závorka 7"/>
          <p:cNvSpPr/>
          <p:nvPr/>
        </p:nvSpPr>
        <p:spPr bwMode="auto">
          <a:xfrm rot="5400000">
            <a:off x="5707803" y="1866302"/>
            <a:ext cx="247356" cy="2423896"/>
          </a:xfrm>
          <a:prstGeom prst="leftBrace">
            <a:avLst>
              <a:gd name="adj1" fmla="val 76896"/>
              <a:gd name="adj2" fmla="val 42803"/>
            </a:avLst>
          </a:prstGeom>
          <a:noFill/>
          <a:ln w="2857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4 návštěvnické typy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409183"/>
              </p:ext>
            </p:extLst>
          </p:nvPr>
        </p:nvGraphicFramePr>
        <p:xfrm>
          <a:off x="388876" y="1808789"/>
          <a:ext cx="8143620" cy="3920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6224"/>
                <a:gridCol w="1799349"/>
                <a:gridCol w="1799349"/>
                <a:gridCol w="1799349"/>
                <a:gridCol w="1799349"/>
              </a:tblGrid>
              <a:tr h="1202180">
                <a:tc>
                  <a:txBody>
                    <a:bodyPr/>
                    <a:lstStyle/>
                    <a:p>
                      <a:endParaRPr lang="cs-CZ" sz="32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Fandové divadla</a:t>
                      </a:r>
                      <a:endParaRPr lang="cs-CZ" sz="28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Loajální</a:t>
                      </a:r>
                      <a:endParaRPr lang="cs-CZ" sz="2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Příchozí</a:t>
                      </a:r>
                      <a:endParaRPr lang="cs-CZ" sz="28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Občasní</a:t>
                      </a:r>
                      <a:endParaRPr lang="cs-CZ" sz="2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717971">
                <a:tc>
                  <a:txBody>
                    <a:bodyPr/>
                    <a:lstStyle/>
                    <a:p>
                      <a:pPr algn="r"/>
                      <a:r>
                        <a:rPr lang="cs-CZ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j-lt"/>
                        </a:rPr>
                        <a:t>popis</a:t>
                      </a:r>
                      <a:endParaRPr lang="cs-CZ" sz="24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accent6"/>
                          </a:solidFill>
                          <a:latin typeface="+mj-lt"/>
                        </a:rPr>
                        <a:t>Chodí celkově</a:t>
                      </a:r>
                      <a:r>
                        <a:rPr lang="cs-CZ" sz="1800" baseline="0" dirty="0" smtClean="0">
                          <a:solidFill>
                            <a:schemeClr val="accent6"/>
                          </a:solidFill>
                          <a:latin typeface="+mj-lt"/>
                        </a:rPr>
                        <a:t> do divadla často. Dané divadlo, mají rádi, ale navštěvují i jiná divadla.</a:t>
                      </a:r>
                      <a:endParaRPr lang="cs-CZ" sz="1800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Mají velmi rádi dané divadlo a chodí sem pravidelně. Do jiných divadel moc nechodí.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Do</a:t>
                      </a:r>
                      <a:r>
                        <a:rPr lang="cs-CZ" sz="18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 divadla chodí často, ale do tohoto konkrétního divadla chodí spíše výjimečně, nebo jsou zde poprvé</a:t>
                      </a:r>
                      <a:r>
                        <a:rPr lang="cs-CZ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. </a:t>
                      </a:r>
                      <a:endParaRPr lang="cs-CZ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Celkově do divadla chodí málo, maximálně jednou do</a:t>
                      </a:r>
                      <a:r>
                        <a:rPr lang="cs-CZ" sz="1800" baseline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 roka.</a:t>
                      </a:r>
                      <a:endParaRPr lang="cs-CZ" sz="18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9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Typ návštěvníka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242823590"/>
              </p:ext>
            </p:extLst>
          </p:nvPr>
        </p:nvGraphicFramePr>
        <p:xfrm>
          <a:off x="647700" y="2951428"/>
          <a:ext cx="7915275" cy="313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05223" y="1349101"/>
            <a:ext cx="802194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Přibližně polovinu návštěvníků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 divadel tvoří </a:t>
            </a:r>
            <a:r>
              <a:rPr lang="cs-CZ" sz="2000" b="1" dirty="0" smtClean="0">
                <a:solidFill>
                  <a:schemeClr val="accent6"/>
                </a:solidFill>
                <a:cs typeface="Arial" charset="0"/>
              </a:rPr>
              <a:t>fandové divadla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, kteří celkově chodí do divadel často a do daného divadla také.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Během Noci divadel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 je více diváků </a:t>
            </a:r>
            <a:r>
              <a:rPr lang="cs-CZ" sz="2000" b="1" dirty="0" smtClean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příchozích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 (chodí primárně do jiných divadel).</a:t>
            </a:r>
          </a:p>
        </p:txBody>
      </p:sp>
      <p:sp>
        <p:nvSpPr>
          <p:cNvPr id="6" name="Obdélník 5"/>
          <p:cNvSpPr/>
          <p:nvPr/>
        </p:nvSpPr>
        <p:spPr>
          <a:xfrm>
            <a:off x="604800" y="6396134"/>
            <a:ext cx="5542864" cy="46166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prstClr val="black"/>
                </a:solidFill>
                <a:cs typeface="Arial" charset="0"/>
              </a:rPr>
              <a:t>Q05b. Jak často chodíte do tohoto divadla? Q08: Jak často chodí do ostatních divadel?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Noc divadel, </a:t>
            </a:r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N=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992;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Divadelní publikum, 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N=1096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(chybějící odpovědi vyloučeny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).</a:t>
            </a:r>
            <a:endParaRPr lang="en-GB" sz="1200" i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6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Hlavní zjištění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14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Divácká spokojenost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81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78391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Divácký zážitek</a:t>
            </a:r>
            <a:endParaRPr lang="en-GB" sz="36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21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3585564376"/>
              </p:ext>
            </p:extLst>
          </p:nvPr>
        </p:nvGraphicFramePr>
        <p:xfrm>
          <a:off x="647700" y="2771775"/>
          <a:ext cx="7915275" cy="312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Obdélník 11"/>
          <p:cNvSpPr/>
          <p:nvPr/>
        </p:nvSpPr>
        <p:spPr>
          <a:xfrm>
            <a:off x="604800" y="6396134"/>
            <a:ext cx="5177956" cy="46166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prstClr val="black"/>
                </a:solidFill>
                <a:cs typeface="Arial" charset="0"/>
              </a:rPr>
              <a:t>Q11. </a:t>
            </a:r>
            <a:r>
              <a:rPr lang="cs-CZ" sz="1200" dirty="0">
                <a:solidFill>
                  <a:prstClr val="black"/>
                </a:solidFill>
                <a:cs typeface="Arial" charset="0"/>
              </a:rPr>
              <a:t>Jak se Vám dnešní program Noci divadel v tomto divadle líbil? Byl/a jste</a:t>
            </a:r>
            <a:r>
              <a:rPr lang="cs-CZ" sz="1200" dirty="0" smtClean="0">
                <a:solidFill>
                  <a:prstClr val="black"/>
                </a:solidFill>
                <a:cs typeface="Arial" charset="0"/>
              </a:rPr>
              <a:t>...</a:t>
            </a:r>
            <a:endParaRPr lang="cs-CZ" sz="1200" i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Noc divadel, </a:t>
            </a:r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N=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986; Divadelní publikum, N=1040 (chybějící odpovědi vyloučeny).</a:t>
            </a:r>
            <a:endParaRPr lang="en-GB" sz="1200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05223" y="1195200"/>
            <a:ext cx="802194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Návštěvníkům divadelní noci se akce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celkově líbí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 a jsou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více spokojeni než během běžných divadelních představení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 (rozdíl ve spokojenosti však není velký). </a:t>
            </a:r>
          </a:p>
        </p:txBody>
      </p:sp>
    </p:spTree>
    <p:extLst>
      <p:ext uri="{BB962C8B-B14F-4D97-AF65-F5344CB8AC3E}">
        <p14:creationId xmlns:p14="http://schemas.microsoft.com/office/powerpoint/2010/main" val="31010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Divácký zážitek</a:t>
            </a:r>
            <a:br>
              <a:rPr lang="cs-CZ" dirty="0" smtClean="0"/>
            </a:br>
            <a:r>
              <a:rPr lang="cs-CZ" sz="2000" dirty="0" smtClean="0"/>
              <a:t>(pravidelní * noví návštěvníci)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882481475"/>
              </p:ext>
            </p:extLst>
          </p:nvPr>
        </p:nvGraphicFramePr>
        <p:xfrm>
          <a:off x="581026" y="2671374"/>
          <a:ext cx="8218942" cy="343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aoblený obdélník 5"/>
          <p:cNvSpPr/>
          <p:nvPr/>
        </p:nvSpPr>
        <p:spPr>
          <a:xfrm>
            <a:off x="1041149" y="4423883"/>
            <a:ext cx="3213980" cy="839761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05223" y="1403424"/>
            <a:ext cx="802194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Nejvýraznější rozdíl v diváckém hodnocení je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u občasných návštěvníků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. Ti jsou častěji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během běžných představení méně spokojeni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, Noc divadel se jim ale líbí ve stejné míře jako ostatním návštěvníkům.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604800" y="6396134"/>
            <a:ext cx="5256504" cy="46166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prstClr val="black"/>
                </a:solidFill>
                <a:cs typeface="Arial" charset="0"/>
              </a:rPr>
              <a:t>Q13. Chystáte se do tohoto divadla přijít znovu?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Noc divadel, </a:t>
            </a:r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N=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1016;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Divadelní publikum, 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N=1040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(chybějící odpovědi vyloučeny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).</a:t>
            </a:r>
            <a:endParaRPr lang="en-GB" sz="1200" i="1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7346166" y="2671374"/>
          <a:ext cx="1453802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3802"/>
              </a:tblGrid>
              <a:tr h="137902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accent6"/>
                          </a:solidFill>
                        </a:rPr>
                        <a:t>Noc divadel</a:t>
                      </a:r>
                      <a:endParaRPr lang="cs-CZ" sz="16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Běžná představení</a:t>
                      </a:r>
                      <a:endParaRPr lang="cs-CZ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/>
          </p:nvPr>
        </p:nvGraphicFramePr>
        <p:xfrm>
          <a:off x="1095467" y="2707584"/>
          <a:ext cx="986837" cy="3360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6837"/>
              </a:tblGrid>
              <a:tr h="840124"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Pravidelní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0124"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Častí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0124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Občasní</a:t>
                      </a:r>
                      <a:endParaRPr lang="cs-CZ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0124"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204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Důvod návštěvy Noci divadel</a:t>
            </a:r>
            <a:endParaRPr lang="cs-CZ" sz="4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325578038"/>
              </p:ext>
            </p:extLst>
          </p:nvPr>
        </p:nvGraphicFramePr>
        <p:xfrm>
          <a:off x="604800" y="3017520"/>
          <a:ext cx="7915275" cy="337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604800" y="6396134"/>
            <a:ext cx="4059060" cy="46166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prstClr val="black"/>
                </a:solidFill>
                <a:cs typeface="Arial" charset="0"/>
              </a:rPr>
              <a:t>Q09</a:t>
            </a:r>
            <a:r>
              <a:rPr lang="cs-CZ" sz="1200" dirty="0">
                <a:solidFill>
                  <a:prstClr val="black"/>
                </a:solidFill>
                <a:cs typeface="Arial" charset="0"/>
              </a:rPr>
              <a:t>. Proč jste dnes do tohoto divadla na Noc divadel přišel/a?</a:t>
            </a:r>
            <a:endParaRPr lang="cs-CZ" sz="12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Noc divadel, </a:t>
            </a:r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N=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1029.</a:t>
            </a:r>
            <a:endParaRPr lang="en-GB" sz="1200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5223" y="1260515"/>
            <a:ext cx="802194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Nejčastějším důvodem návštěvy Noci divadel je myšlenka divadelní noci –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návštěvníci mají rádi akce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tohoto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typu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. Důležitou, ale nikoliv rozhodující roli, hrál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doprovodný program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 –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důležitější než představení, která se hrála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. Necelá polovina diváků pak přišla na základě obliby daného divadla. Nízká cena či vstup zdarma neměly pro motivaci účastníků k návštěvě významný vliv.</a:t>
            </a:r>
          </a:p>
        </p:txBody>
      </p:sp>
      <p:pic>
        <p:nvPicPr>
          <p:cNvPr id="7" name="Picture 6" descr="http://www.nocdivadel.cz/archive_files/2015/logo_vlnovka/noc_logo_c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15" y="257406"/>
            <a:ext cx="1229096" cy="8432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Důvod návštěvy Noci divadel</a:t>
            </a:r>
            <a:br>
              <a:rPr lang="cs-CZ" sz="4400" dirty="0" smtClean="0"/>
            </a:br>
            <a:r>
              <a:rPr lang="cs-CZ" sz="2400" dirty="0" smtClean="0"/>
              <a:t>(vazba na spokojenost)</a:t>
            </a:r>
            <a:endParaRPr lang="cs-CZ" sz="4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919825386"/>
              </p:ext>
            </p:extLst>
          </p:nvPr>
        </p:nvGraphicFramePr>
        <p:xfrm>
          <a:off x="604800" y="3017520"/>
          <a:ext cx="7915275" cy="337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05223" y="1495649"/>
            <a:ext cx="802194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Návštěvníci, kteří jsou z Noci divadel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nadšeni, jsou obvykle ti, kteří přicházejí na zajímavé představení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. Dobré představení je tedy důležitějším faktorem divácké spokojenosti než doprovodný program (prohlídky divadla atp.). Ostatní důvody návštěvy nemají na spokojenost diváka významný vliv.</a:t>
            </a:r>
          </a:p>
        </p:txBody>
      </p:sp>
      <p:pic>
        <p:nvPicPr>
          <p:cNvPr id="7" name="Picture 6" descr="http://www.nocdivadel.cz/archive_files/2015/logo_vlnovka/noc_logo_c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15" y="257406"/>
            <a:ext cx="1229096" cy="8432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04800" y="6396134"/>
            <a:ext cx="4059060" cy="46166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prstClr val="black"/>
                </a:solidFill>
                <a:cs typeface="Arial" charset="0"/>
              </a:rPr>
              <a:t>Q09</a:t>
            </a:r>
            <a:r>
              <a:rPr lang="cs-CZ" sz="1200" dirty="0">
                <a:solidFill>
                  <a:prstClr val="black"/>
                </a:solidFill>
                <a:cs typeface="Arial" charset="0"/>
              </a:rPr>
              <a:t>. Proč jste dnes do tohoto divadla na Noc divadel přišel/a?</a:t>
            </a:r>
            <a:endParaRPr lang="cs-CZ" sz="12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Noc divadel, </a:t>
            </a:r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N=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1029.</a:t>
            </a:r>
            <a:endParaRPr lang="en-GB" sz="1200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92331" y="4639858"/>
            <a:ext cx="5525589" cy="452112"/>
          </a:xfrm>
          <a:prstGeom prst="roundRect">
            <a:avLst/>
          </a:prstGeom>
          <a:noFill/>
          <a:ln w="57150">
            <a:solidFill>
              <a:srgbClr val="009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5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78391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Pohodlí v divadle</a:t>
            </a:r>
            <a:endParaRPr lang="en-GB" sz="36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25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1951657488"/>
              </p:ext>
            </p:extLst>
          </p:nvPr>
        </p:nvGraphicFramePr>
        <p:xfrm>
          <a:off x="647700" y="2771775"/>
          <a:ext cx="7915275" cy="312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05223" y="1195200"/>
            <a:ext cx="802194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Během běžných představení se diváci v divadlech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cítí příjemně a pohodlně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 (69 % diváků cítí úplné pohodlí). Během Noci divadel je navíc pohodlí návštěvníků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ještě vyšší než během běžných představení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604800" y="6396134"/>
            <a:ext cx="5177956" cy="46166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prstClr val="black"/>
                </a:solidFill>
                <a:cs typeface="Arial" charset="0"/>
              </a:rPr>
              <a:t>Q12. </a:t>
            </a:r>
            <a:r>
              <a:rPr lang="cs-CZ" sz="1200" dirty="0">
                <a:solidFill>
                  <a:prstClr val="black"/>
                </a:solidFill>
                <a:cs typeface="Arial" charset="0"/>
              </a:rPr>
              <a:t>Cítil/a jste se dnes v divadle pohodlně</a:t>
            </a:r>
            <a:r>
              <a:rPr lang="cs-CZ" sz="1200" dirty="0" smtClean="0">
                <a:solidFill>
                  <a:prstClr val="black"/>
                </a:solidFill>
                <a:cs typeface="Arial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Noc divadel, </a:t>
            </a:r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N=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1001;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Divadelní publikum, 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N=1047(chybějící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odpovědi vyloučeny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).</a:t>
            </a:r>
            <a:endParaRPr lang="en-GB" sz="1200" i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5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78391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Motivace k další návštěvě divadla</a:t>
            </a:r>
            <a:endParaRPr lang="en-GB" sz="36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26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3585176451"/>
              </p:ext>
            </p:extLst>
          </p:nvPr>
        </p:nvGraphicFramePr>
        <p:xfrm>
          <a:off x="647700" y="2771775"/>
          <a:ext cx="7915275" cy="312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05223" y="1195200"/>
            <a:ext cx="802194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Motivace k další návštěvě divadla je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stejná během Noci divadel i během běžných představení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: 80 % návštěvníků se určitě chystá navštívit dané divadlo znovu.</a:t>
            </a:r>
          </a:p>
        </p:txBody>
      </p:sp>
      <p:sp>
        <p:nvSpPr>
          <p:cNvPr id="8" name="Obdélník 7"/>
          <p:cNvSpPr/>
          <p:nvPr/>
        </p:nvSpPr>
        <p:spPr>
          <a:xfrm>
            <a:off x="604800" y="6396134"/>
            <a:ext cx="5221238" cy="46166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prstClr val="black"/>
                </a:solidFill>
                <a:cs typeface="Arial" charset="0"/>
              </a:rPr>
              <a:t>Q13. Chystáte se do tohoto divadla přijít znovu?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Noc divadel, </a:t>
            </a:r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N=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1016;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Divadelní publikum, 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N=1059 (chybějící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odpovědi vyloučeny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).</a:t>
            </a:r>
            <a:endParaRPr lang="en-GB" sz="1200" i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Motivace k další návštěvě</a:t>
            </a:r>
            <a:br>
              <a:rPr lang="cs-CZ" dirty="0" smtClean="0"/>
            </a:br>
            <a:r>
              <a:rPr lang="cs-CZ" sz="2000" dirty="0" smtClean="0"/>
              <a:t>(pravidelní * noví návštěvníci)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492246488"/>
              </p:ext>
            </p:extLst>
          </p:nvPr>
        </p:nvGraphicFramePr>
        <p:xfrm>
          <a:off x="581026" y="2575237"/>
          <a:ext cx="8218942" cy="356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aoblený obdélník 5"/>
          <p:cNvSpPr/>
          <p:nvPr/>
        </p:nvSpPr>
        <p:spPr>
          <a:xfrm>
            <a:off x="1341643" y="5293008"/>
            <a:ext cx="5462008" cy="839761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05223" y="1403424"/>
            <a:ext cx="802194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Zatímco běžná představení motivují k další návštěvě zejména pravidelné návštěvníky,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Noc divadel lépe funguje u nových návštěvníků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, kteří vyjadřují vyšší ochotu přijít do divadla znovu než u běžných představení.</a:t>
            </a:r>
          </a:p>
        </p:txBody>
      </p:sp>
      <p:sp>
        <p:nvSpPr>
          <p:cNvPr id="8" name="Obdélník 7"/>
          <p:cNvSpPr/>
          <p:nvPr/>
        </p:nvSpPr>
        <p:spPr>
          <a:xfrm>
            <a:off x="604800" y="6396134"/>
            <a:ext cx="5256504" cy="46166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prstClr val="black"/>
                </a:solidFill>
                <a:cs typeface="Arial" charset="0"/>
              </a:rPr>
              <a:t>Q13. Chystáte se do tohoto divadla přijít znovu?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Noc divadel, </a:t>
            </a:r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N=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1016;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Divadelní publikum, 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N=1059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(chybějící odpovědi vyloučeny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).</a:t>
            </a:r>
            <a:endParaRPr lang="en-GB" sz="1200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409497" y="5516452"/>
            <a:ext cx="6247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1"/>
                </a:solidFill>
                <a:latin typeface="+mj-lt"/>
              </a:rPr>
              <a:t>Noví</a:t>
            </a:r>
          </a:p>
        </p:txBody>
      </p:sp>
      <p:sp>
        <p:nvSpPr>
          <p:cNvPr id="11" name="Zaoblený obdélníkový bublinový popisek 10"/>
          <p:cNvSpPr/>
          <p:nvPr/>
        </p:nvSpPr>
        <p:spPr>
          <a:xfrm>
            <a:off x="7134545" y="3743469"/>
            <a:ext cx="1517140" cy="851297"/>
          </a:xfrm>
          <a:prstGeom prst="wedgeRoundRectCallout">
            <a:avLst>
              <a:gd name="adj1" fmla="val -64342"/>
              <a:gd name="adj2" fmla="val -28055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>
                    <a:lumMod val="95000"/>
                  </a:schemeClr>
                </a:solidFill>
              </a:rPr>
              <a:t>%</a:t>
            </a:r>
          </a:p>
          <a:p>
            <a:pPr algn="ctr"/>
            <a:r>
              <a:rPr lang="cs-CZ" sz="1200" dirty="0" smtClean="0">
                <a:solidFill>
                  <a:schemeClr val="bg1">
                    <a:lumMod val="95000"/>
                  </a:schemeClr>
                </a:solidFill>
              </a:rPr>
              <a:t>rozhodně </a:t>
            </a:r>
            <a:r>
              <a:rPr lang="cs-CZ" sz="1200" dirty="0">
                <a:solidFill>
                  <a:schemeClr val="bg1">
                    <a:lumMod val="95000"/>
                  </a:schemeClr>
                </a:solidFill>
              </a:rPr>
              <a:t>se chystají přijít znovu</a:t>
            </a:r>
          </a:p>
        </p:txBody>
      </p:sp>
    </p:spTree>
    <p:extLst>
      <p:ext uri="{BB962C8B-B14F-4D97-AF65-F5344CB8AC3E}">
        <p14:creationId xmlns:p14="http://schemas.microsoft.com/office/powerpoint/2010/main" val="4449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78391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Zájem o další kulturní akce</a:t>
            </a:r>
            <a:endParaRPr lang="en-GB" sz="36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28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1565961745"/>
              </p:ext>
            </p:extLst>
          </p:nvPr>
        </p:nvGraphicFramePr>
        <p:xfrm>
          <a:off x="647700" y="2771775"/>
          <a:ext cx="7915275" cy="312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Obdélník 11"/>
          <p:cNvSpPr/>
          <p:nvPr/>
        </p:nvSpPr>
        <p:spPr>
          <a:xfrm>
            <a:off x="604800" y="6396134"/>
            <a:ext cx="5299592" cy="46166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prstClr val="black"/>
                </a:solidFill>
                <a:cs typeface="Arial" charset="0"/>
              </a:rPr>
              <a:t>Q14</a:t>
            </a:r>
            <a:r>
              <a:rPr lang="cs-CZ" sz="1200" dirty="0">
                <a:solidFill>
                  <a:prstClr val="black"/>
                </a:solidFill>
                <a:cs typeface="Arial" charset="0"/>
              </a:rPr>
              <a:t>. Pokud by [divadlo] pořádalo více doprovodných akcí, účastnil/a byste se jich</a:t>
            </a:r>
            <a:r>
              <a:rPr lang="cs-CZ" sz="1200" dirty="0" smtClean="0">
                <a:solidFill>
                  <a:prstClr val="black"/>
                </a:solidFill>
                <a:cs typeface="Arial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Noc divadel, </a:t>
            </a:r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N=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1014; Divadelní publikum, N=1040 (chybějící odpovědi vyloučeny).</a:t>
            </a:r>
            <a:endParaRPr lang="en-GB" sz="1200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05223" y="1195200"/>
            <a:ext cx="802194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Návštěvníci Noci divadel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projevují velký zájem o další doprovodné akce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 – polovina z nich deklaruje, že by se takových akcí rozhodně účastnila, kdyby jich bylo více. U běžného publika je zájem o tyto akce výrazně menší (pouze přibližně u pětiny diváků).</a:t>
            </a:r>
          </a:p>
        </p:txBody>
      </p:sp>
    </p:spTree>
    <p:extLst>
      <p:ext uri="{BB962C8B-B14F-4D97-AF65-F5344CB8AC3E}">
        <p14:creationId xmlns:p14="http://schemas.microsoft.com/office/powerpoint/2010/main" val="13973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11505" y="1577340"/>
            <a:ext cx="7920990" cy="4564380"/>
          </a:xfrm>
        </p:spPr>
        <p:txBody>
          <a:bodyPr>
            <a:normAutofit/>
          </a:bodyPr>
          <a:lstStyle/>
          <a:p>
            <a:r>
              <a:rPr lang="cs-CZ" sz="1500" dirty="0" smtClean="0"/>
              <a:t>Jsme česká agentura pro výzkum trhu poskytující komplexní služby napříč výzkumnými metodami </a:t>
            </a:r>
            <a:br>
              <a:rPr lang="cs-CZ" sz="1500" dirty="0" smtClean="0"/>
            </a:br>
            <a:r>
              <a:rPr lang="cs-CZ" sz="1500" dirty="0" smtClean="0"/>
              <a:t>a technikami. Umíme kvantitativní, kvalitativní i kombinované výzkumy, jsme skvělí v </a:t>
            </a:r>
            <a:r>
              <a:rPr lang="en-GB" sz="1500" dirty="0" smtClean="0"/>
              <a:t>Mystery</a:t>
            </a:r>
            <a:r>
              <a:rPr lang="cs-CZ" sz="1500" dirty="0" smtClean="0"/>
              <a:t> Shoppingu a baví nás vyvíjet speciální řešení na míru. Všechno, co děláme, spojuje jedna věc: dokážeme rychle zpracovat množství různých informací a nabízet smysluplná a relevantní řešení </a:t>
            </a:r>
            <a:br>
              <a:rPr lang="cs-CZ" sz="1500" dirty="0" smtClean="0"/>
            </a:br>
            <a:r>
              <a:rPr lang="cs-CZ" sz="1500" dirty="0" smtClean="0"/>
              <a:t>i u těch nejkomplikovanějších problémů. Stručně řečeno dáváme věcem smysl.</a:t>
            </a:r>
            <a:br>
              <a:rPr lang="cs-CZ" sz="1500" dirty="0" smtClean="0"/>
            </a:br>
            <a:r>
              <a:rPr lang="cs-CZ" sz="1500" dirty="0" smtClean="0"/>
              <a:t/>
            </a:r>
            <a:br>
              <a:rPr lang="cs-CZ" sz="1500" dirty="0" smtClean="0"/>
            </a:br>
            <a:r>
              <a:rPr lang="cs-CZ" sz="1500" dirty="0" smtClean="0"/>
              <a:t/>
            </a:r>
            <a:br>
              <a:rPr lang="cs-CZ" sz="1500" dirty="0" smtClean="0"/>
            </a:br>
            <a:r>
              <a:rPr lang="cs-CZ" sz="1500" dirty="0" smtClean="0"/>
              <a:t>Přestože jsme jednou z nejrychleji rostoucích agentur na trhu, nevzdáváme se principů typických pro menší agentury – flexibility a osobního přístupu ke každému klientovi. Klademe důraz na přátelské </a:t>
            </a:r>
            <a:br>
              <a:rPr lang="cs-CZ" sz="1500" dirty="0" smtClean="0"/>
            </a:br>
            <a:r>
              <a:rPr lang="cs-CZ" sz="1500" dirty="0" smtClean="0"/>
              <a:t>a kreativní pracovní prostředí, díky čemuž každý půlrok přinášíme na trh zajímavou inovaci nebo novou techniku z vlastní dílny. Naše výzkumy se vyznačují vysokou kvalitou i spolehlivostí a jsme schopni nabízet je za příznivou cenu. Stručně řečeno spolupráce s námi dává smysl.</a:t>
            </a:r>
            <a:endParaRPr lang="cs-CZ" sz="1500" dirty="0"/>
          </a:p>
        </p:txBody>
      </p:sp>
      <p:pic>
        <p:nvPicPr>
          <p:cNvPr id="1026" name="Picture 2" descr="\\psf\Home\Dropbox\nms\We make sense\napisy\We-make-sense_w1000px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35" y="1074395"/>
            <a:ext cx="2945130" cy="6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4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154932"/>
              </p:ext>
            </p:extLst>
          </p:nvPr>
        </p:nvGraphicFramePr>
        <p:xfrm>
          <a:off x="307976" y="1147010"/>
          <a:ext cx="8515182" cy="4973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319"/>
                <a:gridCol w="7125863"/>
              </a:tblGrid>
              <a:tr h="124326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Noc divadel 2015 byla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velmi </a:t>
                      </a:r>
                      <a:r>
                        <a:rPr lang="cs-CZ" b="0" baseline="0" dirty="0" smtClean="0">
                          <a:solidFill>
                            <a:srgbClr val="009FE3"/>
                          </a:solidFill>
                        </a:rPr>
                        <a:t>úspěšná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, asi 90 % diváků uvedlo, že se jim akce líbila.  Akce měla úspěch u všech diváků bez ohledu na to, jak často divadlo navštěvují. Noc divadel pozitivně ovlivnila </a:t>
                      </a:r>
                      <a:r>
                        <a:rPr lang="cs-CZ" b="0" baseline="0" dirty="0" smtClean="0">
                          <a:solidFill>
                            <a:srgbClr val="009FE3"/>
                          </a:solidFill>
                        </a:rPr>
                        <a:t>divácké hodnocení také u občasných diváků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, kteří při běžných představení bývají méně spokojení.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124326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Návštěvníky Noci divadel jsou </a:t>
                      </a:r>
                      <a:r>
                        <a:rPr lang="cs-CZ" baseline="0" dirty="0" smtClean="0">
                          <a:solidFill>
                            <a:srgbClr val="009FE3"/>
                          </a:solidFill>
                        </a:rPr>
                        <a:t>častěji ženy s vysokoškolským vzděláním</a:t>
                      </a:r>
                      <a:r>
                        <a:rPr lang="cs-CZ" baseline="0" dirty="0" smtClean="0"/>
                        <a:t>, </a:t>
                      </a:r>
                      <a:r>
                        <a:rPr lang="cs-CZ" baseline="0" dirty="0" smtClean="0">
                          <a:solidFill>
                            <a:srgbClr val="009FE3"/>
                          </a:solidFill>
                        </a:rPr>
                        <a:t>spíše mladší</a:t>
                      </a:r>
                      <a:r>
                        <a:rPr lang="cs-CZ" baseline="0" dirty="0" smtClean="0"/>
                        <a:t>. Svým profilem se </a:t>
                      </a:r>
                      <a:r>
                        <a:rPr lang="cs-CZ" baseline="0" dirty="0" smtClean="0">
                          <a:solidFill>
                            <a:srgbClr val="009FE3"/>
                          </a:solidFill>
                        </a:rPr>
                        <a:t>výrazněji neliší od běžného divadelního publika</a:t>
                      </a:r>
                      <a:r>
                        <a:rPr lang="cs-CZ" baseline="0" dirty="0" smtClean="0"/>
                        <a:t>. Noc navštěvují nejčastěji s partnerem či přáteli, ale relativně často (16 %) i s dětmi.</a:t>
                      </a:r>
                      <a:endParaRPr lang="cs-CZ" dirty="0"/>
                    </a:p>
                  </a:txBody>
                  <a:tcPr anchor="ctr">
                    <a:noFill/>
                  </a:tcPr>
                </a:tc>
              </a:tr>
              <a:tr h="124326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Diváci nejčastěji</a:t>
                      </a:r>
                      <a:r>
                        <a:rPr lang="cs-CZ" baseline="0" dirty="0" smtClean="0"/>
                        <a:t> navštěvují divadlo s </a:t>
                      </a:r>
                      <a:r>
                        <a:rPr lang="cs-CZ" baseline="0" dirty="0" smtClean="0">
                          <a:solidFill>
                            <a:srgbClr val="009FE3"/>
                          </a:solidFill>
                        </a:rPr>
                        <a:t>partnery nebo s přáteli</a:t>
                      </a:r>
                      <a:r>
                        <a:rPr lang="cs-CZ" baseline="0" dirty="0" smtClean="0"/>
                        <a:t>.  Noc divadel láká </a:t>
                      </a:r>
                      <a:r>
                        <a:rPr lang="cs-CZ" baseline="0" dirty="0" smtClean="0">
                          <a:solidFill>
                            <a:srgbClr val="009FE3"/>
                          </a:solidFill>
                        </a:rPr>
                        <a:t>návštěvníky s dětmi </a:t>
                      </a:r>
                      <a:r>
                        <a:rPr lang="cs-CZ" baseline="0" dirty="0" smtClean="0"/>
                        <a:t>– noci divadel se zúčastnilo 16 % diváků v doprovodu dětí, to je dvakrát více než při běžných představeních.</a:t>
                      </a:r>
                      <a:endParaRPr lang="cs-CZ" dirty="0"/>
                    </a:p>
                  </a:txBody>
                  <a:tcPr anchor="ctr">
                    <a:noFill/>
                  </a:tcPr>
                </a:tc>
              </a:tr>
              <a:tr h="124326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Noc</a:t>
                      </a:r>
                      <a:r>
                        <a:rPr lang="cs-CZ" baseline="0" dirty="0" smtClean="0"/>
                        <a:t> divadel a běžná představení motivují publikum k další návštěvě velmi podobně, asi </a:t>
                      </a:r>
                      <a:r>
                        <a:rPr lang="cs-CZ" dirty="0" smtClean="0">
                          <a:solidFill>
                            <a:srgbClr val="009FE3"/>
                          </a:solidFill>
                        </a:rPr>
                        <a:t>80 % diváků se chystá divadlo navštívit</a:t>
                      </a:r>
                      <a:r>
                        <a:rPr lang="cs-CZ" baseline="0" dirty="0" smtClean="0">
                          <a:solidFill>
                            <a:srgbClr val="009FE3"/>
                          </a:solidFill>
                        </a:rPr>
                        <a:t> znovu</a:t>
                      </a:r>
                      <a:r>
                        <a:rPr lang="cs-CZ" dirty="0" smtClean="0"/>
                        <a:t>. Noc</a:t>
                      </a:r>
                      <a:r>
                        <a:rPr lang="cs-CZ" baseline="0" dirty="0" smtClean="0"/>
                        <a:t> divadel však </a:t>
                      </a:r>
                      <a:r>
                        <a:rPr lang="cs-CZ" baseline="0" dirty="0" smtClean="0">
                          <a:solidFill>
                            <a:srgbClr val="009FE3"/>
                          </a:solidFill>
                        </a:rPr>
                        <a:t>k opakované návštěvě motivuje i nové návštěvníky</a:t>
                      </a:r>
                      <a:r>
                        <a:rPr lang="cs-CZ" baseline="0" dirty="0" smtClean="0"/>
                        <a:t>, z</a:t>
                      </a:r>
                      <a:r>
                        <a:rPr lang="cs-CZ" dirty="0" smtClean="0"/>
                        <a:t>atímco</a:t>
                      </a:r>
                      <a:r>
                        <a:rPr lang="cs-CZ" baseline="0" dirty="0" smtClean="0"/>
                        <a:t> běžná divadelní představení více uspokojují návštěvníky pravidelné.</a:t>
                      </a:r>
                      <a:endParaRPr lang="cs-CZ" dirty="0" smtClean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90559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Hlavní</a:t>
            </a:r>
            <a:r>
              <a:rPr lang="sk-SK" sz="4000" dirty="0" smtClean="0"/>
              <a:t> </a:t>
            </a:r>
            <a:r>
              <a:rPr lang="cs-CZ" sz="4000" dirty="0" smtClean="0"/>
              <a:t>zjištění</a:t>
            </a:r>
            <a:endParaRPr lang="cs-CZ" sz="4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3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611441" y="3815397"/>
            <a:ext cx="900000" cy="9077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611441" y="5072808"/>
            <a:ext cx="900000" cy="90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prstClr val="white"/>
              </a:solidFill>
            </a:endParaRPr>
          </a:p>
        </p:txBody>
      </p:sp>
      <p:sp>
        <p:nvSpPr>
          <p:cNvPr id="7" name="AutoShape 8" descr="https://pixabay.com/static/uploads/photo/2012/04/24/21/37/masks-40963_960_7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0" descr="https://pixabay.com/static/uploads/photo/2012/04/24/21/37/masks-40963_960_72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2" descr="https://pixabay.com/static/uploads/photo/2012/04/24/21/37/masks-40963_960_72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611441" y="1316131"/>
            <a:ext cx="900000" cy="90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prstClr val="white"/>
              </a:solidFill>
            </a:endParaRPr>
          </a:p>
        </p:txBody>
      </p:sp>
      <p:sp>
        <p:nvSpPr>
          <p:cNvPr id="10" name="AutoShape 16" descr="Výsledek obrázku pro theatre st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611441" y="2565764"/>
            <a:ext cx="900000" cy="90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prstClr val="white"/>
              </a:solidFill>
            </a:endParaRPr>
          </a:p>
        </p:txBody>
      </p:sp>
      <p:pic>
        <p:nvPicPr>
          <p:cNvPr id="12" name="Picture 4" descr="Výsledek obrázku pro ballet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95" y="5122733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pickova\Downloads\fami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36" y="396360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mpickova\Downloads\theater-masks-coup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504521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pickova\Downloads\people-watching-a-movi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87" y="274527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Kontakty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 bwMode="auto">
          <a:xfrm>
            <a:off x="613385" y="2550143"/>
            <a:ext cx="2064269" cy="206138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Podnadpis 5"/>
          <p:cNvSpPr txBox="1">
            <a:spLocks/>
          </p:cNvSpPr>
          <p:nvPr/>
        </p:nvSpPr>
        <p:spPr>
          <a:xfrm>
            <a:off x="5650637" y="3064007"/>
            <a:ext cx="3377950" cy="102093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cs-CZ" sz="1600" b="1" dirty="0" smtClean="0">
                <a:solidFill>
                  <a:prstClr val="white"/>
                </a:solidFill>
                <a:cs typeface="Arial" charset="0"/>
              </a:rPr>
              <a:t>NMS Market Research</a:t>
            </a:r>
            <a:r>
              <a:rPr lang="cs-CZ" sz="1600" dirty="0" smtClean="0">
                <a:solidFill>
                  <a:prstClr val="white"/>
                </a:solidFill>
                <a:cs typeface="Arial" charset="0"/>
              </a:rPr>
              <a:t/>
            </a:r>
            <a:br>
              <a:rPr lang="cs-CZ" sz="1600" dirty="0" smtClean="0">
                <a:solidFill>
                  <a:prstClr val="white"/>
                </a:solidFill>
                <a:cs typeface="Arial" charset="0"/>
              </a:rPr>
            </a:br>
            <a:r>
              <a:rPr lang="cs-CZ" sz="1600" dirty="0" smtClean="0">
                <a:solidFill>
                  <a:prstClr val="white"/>
                </a:solidFill>
                <a:cs typeface="Arial" charset="0"/>
              </a:rPr>
              <a:t>U Nikolajky 13, 150 00 Praha 5</a:t>
            </a:r>
            <a:br>
              <a:rPr lang="cs-CZ" sz="1600" dirty="0" smtClean="0">
                <a:solidFill>
                  <a:prstClr val="white"/>
                </a:solidFill>
                <a:cs typeface="Arial" charset="0"/>
              </a:rPr>
            </a:br>
            <a:r>
              <a:rPr lang="cs-CZ" sz="1600" kern="0" dirty="0" smtClean="0">
                <a:solidFill>
                  <a:srgbClr val="009FE3"/>
                </a:solidFill>
                <a:cs typeface="Arial" charset="0"/>
              </a:rPr>
              <a:t>t</a:t>
            </a:r>
            <a:r>
              <a:rPr lang="cs-CZ" sz="1600" dirty="0" smtClean="0">
                <a:solidFill>
                  <a:prstClr val="white"/>
                </a:solidFill>
                <a:cs typeface="Arial" charset="0"/>
              </a:rPr>
              <a:t> (+420) 222 351 611 </a:t>
            </a:r>
            <a:br>
              <a:rPr lang="cs-CZ" sz="1600" dirty="0" smtClean="0">
                <a:solidFill>
                  <a:prstClr val="white"/>
                </a:solidFill>
                <a:cs typeface="Arial" charset="0"/>
              </a:rPr>
            </a:br>
            <a:r>
              <a:rPr lang="cs-CZ" sz="1600" kern="0" dirty="0" smtClean="0">
                <a:solidFill>
                  <a:srgbClr val="009FE3"/>
                </a:solidFill>
                <a:cs typeface="Arial" charset="0"/>
              </a:rPr>
              <a:t>e</a:t>
            </a:r>
            <a:r>
              <a:rPr lang="cs-CZ" sz="1600" dirty="0" smtClean="0">
                <a:solidFill>
                  <a:prstClr val="white"/>
                </a:solidFill>
                <a:cs typeface="Arial" charset="0"/>
              </a:rPr>
              <a:t> info@nms.cz </a:t>
            </a:r>
            <a:r>
              <a:rPr lang="cs-CZ" sz="1600" kern="0" dirty="0" smtClean="0">
                <a:solidFill>
                  <a:srgbClr val="009FE3"/>
                </a:solidFill>
                <a:cs typeface="Arial" charset="0"/>
              </a:rPr>
              <a:t>w</a:t>
            </a:r>
            <a:r>
              <a:rPr lang="cs-CZ" sz="1600" dirty="0" smtClean="0">
                <a:solidFill>
                  <a:prstClr val="white"/>
                </a:solidFill>
                <a:cs typeface="Arial" charset="0"/>
              </a:rPr>
              <a:t> www.nms.cz</a:t>
            </a:r>
            <a:endParaRPr lang="cs-CZ" sz="16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Podnadpis 5"/>
          <p:cNvSpPr txBox="1">
            <a:spLocks/>
          </p:cNvSpPr>
          <p:nvPr/>
        </p:nvSpPr>
        <p:spPr>
          <a:xfrm>
            <a:off x="2860895" y="3064007"/>
            <a:ext cx="2924269" cy="1020930"/>
          </a:xfrm>
          <a:prstGeom prst="rect">
            <a:avLst/>
          </a:prstGeom>
        </p:spPr>
        <p:txBody>
          <a:bodyPr anchor="b" anchorCtr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kern="0" dirty="0" smtClean="0">
                <a:solidFill>
                  <a:prstClr val="white"/>
                </a:solidFill>
                <a:cs typeface="Arial" charset="0"/>
              </a:rPr>
              <a:t>Václav Čepelák</a:t>
            </a:r>
            <a:r>
              <a:rPr lang="cs-CZ" sz="1600" kern="0" dirty="0" smtClean="0">
                <a:solidFill>
                  <a:prstClr val="white"/>
                </a:solidFill>
                <a:cs typeface="Arial" charset="0"/>
              </a:rPr>
              <a:t/>
            </a:r>
            <a:br>
              <a:rPr lang="cs-CZ" sz="1600" kern="0" dirty="0" smtClean="0">
                <a:solidFill>
                  <a:prstClr val="white"/>
                </a:solidFill>
                <a:cs typeface="Arial" charset="0"/>
              </a:rPr>
            </a:br>
            <a:r>
              <a:rPr lang="en-GB" sz="1600" kern="0" dirty="0" smtClean="0">
                <a:solidFill>
                  <a:prstClr val="white"/>
                </a:solidFill>
                <a:cs typeface="Arial" charset="0"/>
              </a:rPr>
              <a:t>Head of Quantitative Research</a:t>
            </a:r>
            <a:r>
              <a:rPr lang="cs-CZ" sz="1600" kern="0" dirty="0" smtClean="0">
                <a:solidFill>
                  <a:prstClr val="white"/>
                </a:solidFill>
                <a:cs typeface="Arial" charset="0"/>
              </a:rPr>
              <a:t/>
            </a:r>
            <a:br>
              <a:rPr lang="cs-CZ" sz="1600" kern="0" dirty="0" smtClean="0">
                <a:solidFill>
                  <a:prstClr val="white"/>
                </a:solidFill>
                <a:cs typeface="Arial" charset="0"/>
              </a:rPr>
            </a:br>
            <a:r>
              <a:rPr lang="cs-CZ" sz="1600" kern="0" dirty="0">
                <a:solidFill>
                  <a:srgbClr val="009FE3"/>
                </a:solidFill>
                <a:cs typeface="Arial" charset="0"/>
              </a:rPr>
              <a:t>m</a:t>
            </a:r>
            <a:r>
              <a:rPr lang="cs-CZ" sz="1600" kern="0" dirty="0" smtClean="0">
                <a:solidFill>
                  <a:prstClr val="white"/>
                </a:solidFill>
                <a:cs typeface="Arial" charset="0"/>
              </a:rPr>
              <a:t> (+420) 777 356 905 </a:t>
            </a:r>
            <a:br>
              <a:rPr lang="cs-CZ" sz="1600" kern="0" dirty="0" smtClean="0">
                <a:solidFill>
                  <a:prstClr val="white"/>
                </a:solidFill>
                <a:cs typeface="Arial" charset="0"/>
              </a:rPr>
            </a:br>
            <a:r>
              <a:rPr lang="cs-CZ" sz="1600" kern="0" dirty="0" smtClean="0">
                <a:solidFill>
                  <a:srgbClr val="009FE3"/>
                </a:solidFill>
                <a:cs typeface="Arial" charset="0"/>
              </a:rPr>
              <a:t>e</a:t>
            </a:r>
            <a:r>
              <a:rPr lang="cs-CZ" sz="1600" kern="0" dirty="0" smtClean="0">
                <a:solidFill>
                  <a:prstClr val="white"/>
                </a:solidFill>
                <a:cs typeface="Arial" charset="0"/>
              </a:rPr>
              <a:t> vaclav.cepelak@nms.cz</a:t>
            </a:r>
            <a:endParaRPr lang="cs-CZ" sz="1600" kern="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576852" y="2524077"/>
            <a:ext cx="2137333" cy="2100789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l="-18000" t="1000" r="-2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Profil divadelního publika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03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Sociodemografie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869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Profil podle pohlaví</a:t>
            </a:r>
            <a:endParaRPr lang="cs-CZ" sz="4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515745277"/>
              </p:ext>
            </p:extLst>
          </p:nvPr>
        </p:nvGraphicFramePr>
        <p:xfrm>
          <a:off x="647700" y="2366682"/>
          <a:ext cx="7915275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604800" y="6396134"/>
            <a:ext cx="5256504" cy="46166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prstClr val="black"/>
                </a:solidFill>
                <a:cs typeface="Arial" charset="0"/>
              </a:rPr>
              <a:t>Q01. Pohlaví.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Noc divadel, </a:t>
            </a:r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N=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1076;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Divadelní publikum, 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N=1059 (chybějící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odpovědi vyloučeny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).</a:t>
            </a:r>
            <a:endParaRPr lang="en-GB" sz="1200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05223" y="1403424"/>
            <a:ext cx="802194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Mezi divadelním publikem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silně převažují ženy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, muži mají celkově o návštěvy divadelních představení menší zájem. Během Noci divadel však přichází 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mírně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více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mužů než na běžná představení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50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745816"/>
          </a:xfrm>
        </p:spPr>
        <p:txBody>
          <a:bodyPr>
            <a:noAutofit/>
          </a:bodyPr>
          <a:lstStyle/>
          <a:p>
            <a:r>
              <a:rPr lang="cs-CZ" sz="4000" dirty="0" smtClean="0"/>
              <a:t>Věková struktura publika</a:t>
            </a:r>
            <a:endParaRPr lang="en-GB" sz="4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7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1584723759"/>
              </p:ext>
            </p:extLst>
          </p:nvPr>
        </p:nvGraphicFramePr>
        <p:xfrm>
          <a:off x="666751" y="2533650"/>
          <a:ext cx="7829550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05223" y="1195200"/>
            <a:ext cx="802194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Vysoké zastoupení v divadelním publiku mají zejména mladí lidé pod 35 let, během Noci divadel však roste podíl zejm. v kategorii 35-49 let.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04800" y="6396134"/>
            <a:ext cx="5256504" cy="46166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prstClr val="black"/>
                </a:solidFill>
                <a:cs typeface="Arial" charset="0"/>
              </a:rPr>
              <a:t>Q02. Věk.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Noc divadel, </a:t>
            </a:r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N=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1077;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Divadelní publikum, 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N=1076 (chybějící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odpovědi vyloučeny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).</a:t>
            </a:r>
            <a:endParaRPr lang="en-GB" sz="1200" i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745816"/>
          </a:xfrm>
        </p:spPr>
        <p:txBody>
          <a:bodyPr>
            <a:noAutofit/>
          </a:bodyPr>
          <a:lstStyle/>
          <a:p>
            <a:r>
              <a:rPr lang="cs-CZ" sz="4000" dirty="0" smtClean="0"/>
              <a:t>Vzdělání publika</a:t>
            </a:r>
            <a:endParaRPr lang="en-GB" sz="4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8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617314492"/>
              </p:ext>
            </p:extLst>
          </p:nvPr>
        </p:nvGraphicFramePr>
        <p:xfrm>
          <a:off x="611504" y="2533650"/>
          <a:ext cx="6981601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délník 9"/>
          <p:cNvSpPr/>
          <p:nvPr/>
        </p:nvSpPr>
        <p:spPr>
          <a:xfrm>
            <a:off x="604800" y="6396134"/>
            <a:ext cx="5256504" cy="46166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prstClr val="black"/>
                </a:solidFill>
                <a:cs typeface="Arial" charset="0"/>
              </a:rPr>
              <a:t>Q03. Vzdělání.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Noc divadel, </a:t>
            </a:r>
            <a:r>
              <a:rPr lang="en-GB" sz="1200" i="1" dirty="0" smtClean="0">
                <a:solidFill>
                  <a:prstClr val="black"/>
                </a:solidFill>
                <a:cs typeface="Arial" charset="0"/>
              </a:rPr>
              <a:t>N=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1042;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Divadelní publikum, 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N=1051 (chybějící </a:t>
            </a:r>
            <a:r>
              <a:rPr lang="cs-CZ" sz="1200" i="1" dirty="0">
                <a:solidFill>
                  <a:prstClr val="black"/>
                </a:solidFill>
                <a:cs typeface="Arial" charset="0"/>
              </a:rPr>
              <a:t>odpovědi vyloučeny</a:t>
            </a:r>
            <a:r>
              <a:rPr lang="cs-CZ" sz="1200" i="1" dirty="0" smtClean="0">
                <a:solidFill>
                  <a:prstClr val="black"/>
                </a:solidFill>
                <a:cs typeface="Arial" charset="0"/>
              </a:rPr>
              <a:t>).</a:t>
            </a:r>
            <a:endParaRPr lang="en-GB" sz="1200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5223" y="1195200"/>
            <a:ext cx="802194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Do divadla obecně chodí spíše vzdělanější publikum,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vysokoškolsky vzdělaní lidé tvoří téměř polovinu publika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, tedy asi třikrát větší podíl než v běžné populaci. Návštěvníci Noci divadel se vzdělanostně od běžného publika výrazněji neliší.</a:t>
            </a:r>
          </a:p>
        </p:txBody>
      </p:sp>
    </p:spTree>
    <p:extLst>
      <p:ext uri="{BB962C8B-B14F-4D97-AF65-F5344CB8AC3E}">
        <p14:creationId xmlns:p14="http://schemas.microsoft.com/office/powerpoint/2010/main" val="18819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Lifestyle</a:t>
            </a:r>
            <a:br>
              <a:rPr lang="cs-CZ" dirty="0" smtClean="0"/>
            </a:br>
            <a:r>
              <a:rPr lang="cs-CZ" dirty="0" smtClean="0"/>
              <a:t>Trávení volného času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195488"/>
      </p:ext>
    </p:extLst>
  </p:cSld>
  <p:clrMapOvr>
    <a:masterClrMapping/>
  </p:clrMapOvr>
</p:sld>
</file>

<file path=ppt/theme/theme1.xml><?xml version="1.0" encoding="utf-8"?>
<a:theme xmlns:a="http://schemas.openxmlformats.org/drawingml/2006/main" name="NMS_Sablona_2015-12-01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Bez log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Titulní stran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Sekce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Podsekce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NMS_Sablona_2015-12-01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S logem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6"/>
          </a:solidFill>
        </a:ln>
      </a:spPr>
      <a:bodyPr rtlCol="0" anchor="ctr"/>
      <a:lstStyle>
        <a:defPPr algn="ctr">
          <a:defRPr sz="1400" b="1" dirty="0" smtClean="0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+mj-lt"/>
          </a:defRPr>
        </a:defPPr>
      </a:lstStyle>
    </a:txDef>
  </a:objectDefaults>
  <a:extraClrSchemeLst>
    <a:extraClrScheme>
      <a:clrScheme name="1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Sekce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S logem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6"/>
          </a:solidFill>
        </a:ln>
      </a:spPr>
      <a:bodyPr rtlCol="0" anchor="ctr"/>
      <a:lstStyle>
        <a:defPPr algn="ctr">
          <a:defRPr sz="1400" b="1" dirty="0" smtClean="0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+mj-lt"/>
          </a:defRPr>
        </a:defPPr>
      </a:lstStyle>
    </a:txDef>
  </a:objectDefaults>
  <a:extraClrSchemeLst>
    <a:extraClrScheme>
      <a:clrScheme name="1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S logem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6"/>
          </a:solidFill>
        </a:ln>
      </a:spPr>
      <a:bodyPr rtlCol="0" anchor="ctr"/>
      <a:lstStyle>
        <a:defPPr algn="ctr">
          <a:defRPr sz="1400" b="1" dirty="0" smtClean="0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+mj-lt"/>
          </a:defRPr>
        </a:defPPr>
      </a:lstStyle>
    </a:txDef>
  </a:objectDefaults>
  <a:extraClrSchemeLst>
    <a:extraClrScheme>
      <a:clrScheme name="1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Bez log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z log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8_S logem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_Podsekce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_Bez log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Titulní stran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  <a:latin typeface="+mj-lt"/>
          </a:defRPr>
        </a:defPPr>
      </a:lstStyle>
    </a:tx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_Titulní stran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4_Titulní stran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6_Titulní stran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7_Titulní stran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ms_proposal_iTesco-SK_2015" id="{93943EA9-E009-46E6-9A01-AC6E12112ED5}" vid="{DEFB6C6D-CEC9-4F5E-8D1D-A4D175EF789C}"/>
    </a:ext>
  </a:extLst>
</a:theme>
</file>

<file path=ppt/theme/theme28.xml><?xml version="1.0" encoding="utf-8"?>
<a:theme xmlns:a="http://schemas.openxmlformats.org/drawingml/2006/main" name="2_S logem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6"/>
          </a:solidFill>
        </a:ln>
      </a:spPr>
      <a:bodyPr rtlCol="0" anchor="ctr"/>
      <a:lstStyle>
        <a:defPPr algn="ctr">
          <a:defRPr sz="1400" b="1" dirty="0" smtClean="0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+mj-lt"/>
          </a:defRPr>
        </a:defPPr>
      </a:lstStyle>
    </a:txDef>
  </a:objectDefaults>
  <a:extraClrSchemeLst>
    <a:extraClrScheme>
      <a:clrScheme name="1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9_S logem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ulní stran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8_Titulní stran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_S logem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6"/>
          </a:solidFill>
        </a:ln>
      </a:spPr>
      <a:bodyPr rtlCol="0" anchor="ctr"/>
      <a:lstStyle>
        <a:defPPr algn="ctr">
          <a:defRPr sz="1400" b="1" dirty="0" smtClean="0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+mj-lt"/>
          </a:defRPr>
        </a:defPPr>
      </a:lstStyle>
    </a:txDef>
  </a:objectDefaults>
  <a:extraClrSchemeLst>
    <a:extraClrScheme>
      <a:clrScheme name="1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kce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odsekce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itulní stran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ekce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Podsekce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NMS_Sablona_2015-12-01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NMS_Sablona_2015-12-01</Template>
  <TotalTime>0</TotalTime>
  <Words>1520</Words>
  <Application>Microsoft Office PowerPoint</Application>
  <PresentationFormat>Předvádění na obrazovce (4:3)</PresentationFormat>
  <Paragraphs>158</Paragraphs>
  <Slides>30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31</vt:i4>
      </vt:variant>
      <vt:variant>
        <vt:lpstr>Nadpisy snímků</vt:lpstr>
      </vt:variant>
      <vt:variant>
        <vt:i4>30</vt:i4>
      </vt:variant>
    </vt:vector>
  </HeadingPairs>
  <TitlesOfParts>
    <vt:vector size="61" baseType="lpstr">
      <vt:lpstr>NMS_Sablona_2015-12-01</vt:lpstr>
      <vt:lpstr>Bez loga</vt:lpstr>
      <vt:lpstr>Titulní strana</vt:lpstr>
      <vt:lpstr>Sekce</vt:lpstr>
      <vt:lpstr>Podsekce</vt:lpstr>
      <vt:lpstr>1_Titulní strana</vt:lpstr>
      <vt:lpstr>1_Sekce</vt:lpstr>
      <vt:lpstr>1_Podsekce</vt:lpstr>
      <vt:lpstr>1_NMS_Sablona_2015-12-01</vt:lpstr>
      <vt:lpstr>1_Bez loga</vt:lpstr>
      <vt:lpstr>5_Titulní strana</vt:lpstr>
      <vt:lpstr>2_Sekce</vt:lpstr>
      <vt:lpstr>2_Podsekce</vt:lpstr>
      <vt:lpstr>2_NMS_Sablona_2015-12-01</vt:lpstr>
      <vt:lpstr>S logem</vt:lpstr>
      <vt:lpstr>3_Sekce</vt:lpstr>
      <vt:lpstr>1_S logem</vt:lpstr>
      <vt:lpstr>5_S logem</vt:lpstr>
      <vt:lpstr>2_Bez loga</vt:lpstr>
      <vt:lpstr>8_S logem</vt:lpstr>
      <vt:lpstr>3_Podsekce</vt:lpstr>
      <vt:lpstr>3_Bez loga</vt:lpstr>
      <vt:lpstr>2_Titulní strana</vt:lpstr>
      <vt:lpstr>3_Titulní strana</vt:lpstr>
      <vt:lpstr>4_Titulní strana</vt:lpstr>
      <vt:lpstr>6_Titulní strana</vt:lpstr>
      <vt:lpstr>7_Titulní strana</vt:lpstr>
      <vt:lpstr>2_S logem</vt:lpstr>
      <vt:lpstr>9_S logem</vt:lpstr>
      <vt:lpstr>8_Titulní strana</vt:lpstr>
      <vt:lpstr>3_S logem</vt:lpstr>
      <vt:lpstr>Noc divadel 2015</vt:lpstr>
      <vt:lpstr>Hlavní zjištění</vt:lpstr>
      <vt:lpstr>Hlavní zjištění</vt:lpstr>
      <vt:lpstr>Profil divadelního publika</vt:lpstr>
      <vt:lpstr>Sociodemografie</vt:lpstr>
      <vt:lpstr>Profil podle pohlaví</vt:lpstr>
      <vt:lpstr>Věková struktura publika</vt:lpstr>
      <vt:lpstr>Vzdělání publika</vt:lpstr>
      <vt:lpstr>Lifestyle Trávení volného času</vt:lpstr>
      <vt:lpstr>Volnočasové aktivity (návštěvníci Noci divadel)</vt:lpstr>
      <vt:lpstr>Volnočasové aktivity (srovnání s běžným publikem)</vt:lpstr>
      <vt:lpstr>Divácké chování</vt:lpstr>
      <vt:lpstr>Dojíždění z jiného města</vt:lpstr>
      <vt:lpstr>Doprovod</vt:lpstr>
      <vt:lpstr>Oblíbený žánr</vt:lpstr>
      <vt:lpstr>Loajalita návštěvníků</vt:lpstr>
      <vt:lpstr>Pravidelní * noví diváci  (daného divadla)</vt:lpstr>
      <vt:lpstr>4 návštěvnické typy</vt:lpstr>
      <vt:lpstr>Typ návštěvníka</vt:lpstr>
      <vt:lpstr>Divácká spokojenost</vt:lpstr>
      <vt:lpstr>Divácký zážitek</vt:lpstr>
      <vt:lpstr>Divácký zážitek (pravidelní * noví návštěvníci)</vt:lpstr>
      <vt:lpstr>Důvod návštěvy Noci divadel</vt:lpstr>
      <vt:lpstr>Důvod návštěvy Noci divadel (vazba na spokojenost)</vt:lpstr>
      <vt:lpstr>Pohodlí v divadle</vt:lpstr>
      <vt:lpstr>Motivace k další návštěvě divadla</vt:lpstr>
      <vt:lpstr>Motivace k další návštěvě (pravidelní * noví návštěvníci)</vt:lpstr>
      <vt:lpstr>Zájem o další kulturní akce</vt:lpstr>
      <vt:lpstr>Jsme česká agentura pro výzkum trhu poskytující komplexní služby napříč výzkumnými metodami  a technikami. Umíme kvantitativní, kvalitativní i kombinované výzkumy, jsme skvělí v Mystery Shoppingu a baví nás vyvíjet speciální řešení na míru. Všechno, co děláme, spojuje jedna věc: dokážeme rychle zpracovat množství různých informací a nabízet smysluplná a relevantní řešení  i u těch nejkomplikovanějších problémů. Stručně řečeno dáváme věcem smysl.   Přestože jsme jednou z nejrychleji rostoucích agentur na trhu, nevzdáváme se principů typických pro menší agentury – flexibility a osobního přístupu ke každému klientovi. Klademe důraz na přátelské  a kreativní pracovní prostředí, díky čemuž každý půlrok přinášíme na trh zajímavou inovaci nebo novou techniku z vlastní dílny. Naše výzkumy se vyznačují vysokou kvalitou i spolehlivostí a jsme schopni nabízet je za příznivou cenu. Stručně řečeno spolupráce s námi dává smysl.</vt:lpstr>
      <vt:lpstr>Kontakty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NMS Market Research</dc:title>
  <dc:subject>NMS Market Research</dc:subject>
  <dc:creator/>
  <cp:keywords>NMS Market Research</cp:keywords>
  <cp:lastModifiedBy/>
  <cp:revision>1</cp:revision>
  <dcterms:created xsi:type="dcterms:W3CDTF">2015-12-02T15:22:28Z</dcterms:created>
  <dcterms:modified xsi:type="dcterms:W3CDTF">2017-08-10T09:53:57Z</dcterms:modified>
  <cp:category>NMS Market Research</cp:category>
  <cp:contentStatus>NMS Market Research</cp:contentStatus>
</cp:coreProperties>
</file>